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362" r:id="rId2"/>
    <p:sldId id="363" r:id="rId3"/>
    <p:sldId id="369" r:id="rId4"/>
    <p:sldId id="409" r:id="rId5"/>
    <p:sldId id="410" r:id="rId6"/>
    <p:sldId id="411" r:id="rId7"/>
    <p:sldId id="440" r:id="rId8"/>
    <p:sldId id="435" r:id="rId9"/>
    <p:sldId id="412" r:id="rId10"/>
    <p:sldId id="441" r:id="rId11"/>
    <p:sldId id="417" r:id="rId12"/>
    <p:sldId id="415" r:id="rId13"/>
    <p:sldId id="413" r:id="rId14"/>
    <p:sldId id="423" r:id="rId15"/>
    <p:sldId id="424" r:id="rId16"/>
    <p:sldId id="425" r:id="rId17"/>
    <p:sldId id="442" r:id="rId18"/>
    <p:sldId id="443" r:id="rId19"/>
    <p:sldId id="43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546A"/>
    <a:srgbClr val="194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11" autoAdjust="0"/>
    <p:restoredTop sz="96314" autoAdjust="0"/>
  </p:normalViewPr>
  <p:slideViewPr>
    <p:cSldViewPr snapToGrid="0" showGuides="1">
      <p:cViewPr varScale="1">
        <p:scale>
          <a:sx n="81" d="100"/>
          <a:sy n="81" d="100"/>
        </p:scale>
        <p:origin x="874" y="6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C303D-B686-4E9A-9B4B-6FD30633AA4A}" type="datetimeFigureOut">
              <a:rPr lang="zh-CN" altLang="en-US" smtClean="0"/>
              <a:t>2022/6/29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DD0AC-7F07-4128-B9A6-9AC6CBCF667D}" type="slidenum">
              <a:rPr lang="zh-CN" altLang="en-US" smtClean="0"/>
              <a:t>‹#›</a:t>
            </a:fld>
            <a:endParaRPr lang="zh-CN" altLang="en-US"/>
          </a:p>
        </p:txBody>
      </p:sp>
    </p:spTree>
    <p:extLst>
      <p:ext uri="{BB962C8B-B14F-4D97-AF65-F5344CB8AC3E}">
        <p14:creationId xmlns:p14="http://schemas.microsoft.com/office/powerpoint/2010/main" val="1753834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91814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457985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370196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A4DD0AC-7F07-4128-B9A6-9AC6CBCF667D}" type="slidenum">
              <a:rPr lang="zh-CN" altLang="en-US" smtClean="0"/>
              <a:t>5</a:t>
            </a:fld>
            <a:endParaRPr lang="zh-CN" altLang="en-US"/>
          </a:p>
        </p:txBody>
      </p:sp>
    </p:spTree>
    <p:extLst>
      <p:ext uri="{BB962C8B-B14F-4D97-AF65-F5344CB8AC3E}">
        <p14:creationId xmlns:p14="http://schemas.microsoft.com/office/powerpoint/2010/main" val="3050268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53910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28818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1375144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3B2F64C6-7D5C-BC48-A962-E23F0BFEC084}"/>
              </a:ext>
            </a:extLst>
          </p:cNvPr>
          <p:cNvSpPr/>
          <p:nvPr userDrawn="1"/>
        </p:nvSpPr>
        <p:spPr>
          <a:xfrm>
            <a:off x="200441" y="193607"/>
            <a:ext cx="578289" cy="57828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圆角矩形 2">
            <a:extLst>
              <a:ext uri="{FF2B5EF4-FFF2-40B4-BE49-F238E27FC236}">
                <a16:creationId xmlns:a16="http://schemas.microsoft.com/office/drawing/2014/main" id="{40D463A3-7033-D449-AC8B-08C0EFBF331C}"/>
              </a:ext>
            </a:extLst>
          </p:cNvPr>
          <p:cNvSpPr/>
          <p:nvPr userDrawn="1"/>
        </p:nvSpPr>
        <p:spPr>
          <a:xfrm>
            <a:off x="798672" y="736271"/>
            <a:ext cx="215597" cy="215597"/>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CEAD8200-B031-6E4A-87C5-FC095E3A9684}"/>
              </a:ext>
            </a:extLst>
          </p:cNvPr>
          <p:cNvSpPr/>
          <p:nvPr userDrawn="1"/>
        </p:nvSpPr>
        <p:spPr>
          <a:xfrm>
            <a:off x="995732" y="542126"/>
            <a:ext cx="132077" cy="132077"/>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5606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685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940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581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871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maemual/raft-zh_cn"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emual/raft-zh_cn"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maemual/raft-zh_cn"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45B1AD47-FBE2-5841-A20B-C19DCB479721}"/>
              </a:ext>
            </a:extLst>
          </p:cNvPr>
          <p:cNvSpPr/>
          <p:nvPr/>
        </p:nvSpPr>
        <p:spPr>
          <a:xfrm>
            <a:off x="6096000" y="2149867"/>
            <a:ext cx="2558265" cy="2558265"/>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 name="文本框 2">
            <a:extLst>
              <a:ext uri="{FF2B5EF4-FFF2-40B4-BE49-F238E27FC236}">
                <a16:creationId xmlns:a16="http://schemas.microsoft.com/office/drawing/2014/main" id="{3C274ABD-D916-2542-98F0-C9BF7EB13301}"/>
              </a:ext>
            </a:extLst>
          </p:cNvPr>
          <p:cNvSpPr txBox="1"/>
          <p:nvPr/>
        </p:nvSpPr>
        <p:spPr>
          <a:xfrm>
            <a:off x="6797210" y="2644169"/>
            <a:ext cx="2577950"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600" dirty="0">
                <a:solidFill>
                  <a:srgbClr val="44546A"/>
                </a:solidFill>
                <a:latin typeface="思源宋体 CN Medium" panose="02020500000000000000" pitchFamily="18" charset="-122"/>
                <a:ea typeface="思源宋体 CN Medium" panose="02020500000000000000" pitchFamily="18" charset="-122"/>
              </a:rPr>
              <a:t>Raft</a:t>
            </a:r>
            <a:endParaRPr kumimoji="1" lang="zh-CN" altLang="en-US" sz="9600" b="0" i="0" u="none" strike="noStrike" kern="1200" cap="none" spc="0" normalizeH="0" baseline="0" noProof="0" dirty="0">
              <a:ln>
                <a:noFill/>
              </a:ln>
              <a:solidFill>
                <a:srgbClr val="44546A"/>
              </a:solidFill>
              <a:effectLst/>
              <a:uLnTx/>
              <a:uFillTx/>
              <a:latin typeface="思源宋体 CN Medium" panose="02020500000000000000" pitchFamily="18" charset="-122"/>
              <a:ea typeface="思源宋体 CN Medium" panose="02020500000000000000" pitchFamily="18" charset="-122"/>
            </a:endParaRPr>
          </a:p>
        </p:txBody>
      </p:sp>
      <p:sp>
        <p:nvSpPr>
          <p:cNvPr id="5" name="文本框 4">
            <a:extLst>
              <a:ext uri="{FF2B5EF4-FFF2-40B4-BE49-F238E27FC236}">
                <a16:creationId xmlns:a16="http://schemas.microsoft.com/office/drawing/2014/main" id="{C872FFCF-66FB-AF45-82B1-8502CA44FF4E}"/>
              </a:ext>
            </a:extLst>
          </p:cNvPr>
          <p:cNvSpPr txBox="1"/>
          <p:nvPr/>
        </p:nvSpPr>
        <p:spPr>
          <a:xfrm>
            <a:off x="7343334" y="4006001"/>
            <a:ext cx="2988910"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chemeClr val="bg1"/>
                </a:solidFill>
                <a:effectLst/>
                <a:uLnTx/>
                <a:uFillTx/>
                <a:latin typeface="思源宋体 CN Medium" panose="02020500000000000000" pitchFamily="18" charset="-122"/>
                <a:ea typeface="思源宋体 CN Medium" panose="02020500000000000000" pitchFamily="18" charset="-122"/>
              </a:rPr>
              <a:t>Made</a:t>
            </a:r>
            <a:r>
              <a:rPr kumimoji="1" lang="en-US" altLang="zh-CN" sz="2400" b="0" i="0" u="none" strike="noStrike" kern="1200" cap="none" spc="0" normalizeH="0" noProof="0" dirty="0">
                <a:ln>
                  <a:noFill/>
                </a:ln>
                <a:solidFill>
                  <a:srgbClr val="44546A"/>
                </a:solidFill>
                <a:effectLst/>
                <a:uLnTx/>
                <a:uFillTx/>
                <a:latin typeface="思源宋体 CN Medium" panose="02020500000000000000" pitchFamily="18" charset="-122"/>
                <a:ea typeface="思源宋体 CN Medium" panose="02020500000000000000" pitchFamily="18" charset="-122"/>
              </a:rPr>
              <a:t> </a:t>
            </a:r>
            <a:r>
              <a:rPr kumimoji="1" lang="en-US" altLang="zh-CN" sz="2400" noProof="0" dirty="0">
                <a:solidFill>
                  <a:srgbClr val="44546A"/>
                </a:solidFill>
                <a:latin typeface="思源宋体 CN Medium" panose="02020500000000000000" pitchFamily="18" charset="-122"/>
                <a:ea typeface="思源宋体 CN Medium" panose="02020500000000000000" pitchFamily="18" charset="-122"/>
              </a:rPr>
              <a:t>Simple</a:t>
            </a:r>
            <a:endParaRPr kumimoji="1" lang="en-US" altLang="zh-CN" sz="2400" b="0" i="0" u="none" strike="noStrike" kern="1200" cap="none" spc="0" normalizeH="0" noProof="0" dirty="0">
              <a:ln>
                <a:noFill/>
              </a:ln>
              <a:solidFill>
                <a:srgbClr val="44546A"/>
              </a:solidFill>
              <a:effectLst/>
              <a:uLnTx/>
              <a:uFillTx/>
              <a:latin typeface="思源宋体 CN Medium" panose="02020500000000000000" pitchFamily="18" charset="-122"/>
              <a:ea typeface="思源宋体 CN Medium" panose="02020500000000000000" pitchFamily="18" charset="-122"/>
            </a:endParaRPr>
          </a:p>
        </p:txBody>
      </p:sp>
      <p:sp>
        <p:nvSpPr>
          <p:cNvPr id="6" name="燕尾形 5">
            <a:extLst>
              <a:ext uri="{FF2B5EF4-FFF2-40B4-BE49-F238E27FC236}">
                <a16:creationId xmlns:a16="http://schemas.microsoft.com/office/drawing/2014/main" id="{36A206C6-F515-B647-BB2D-724BEA5516C3}"/>
              </a:ext>
            </a:extLst>
          </p:cNvPr>
          <p:cNvSpPr/>
          <p:nvPr/>
        </p:nvSpPr>
        <p:spPr>
          <a:xfrm flipH="1">
            <a:off x="10361691" y="4123250"/>
            <a:ext cx="208052" cy="208052"/>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思源宋体 CN Medium" panose="02020500000000000000" pitchFamily="18" charset="-122"/>
              <a:ea typeface="思源宋体 CN Medium" panose="02020500000000000000" pitchFamily="18" charset="-122"/>
            </a:endParaRPr>
          </a:p>
        </p:txBody>
      </p:sp>
      <p:cxnSp>
        <p:nvCxnSpPr>
          <p:cNvPr id="9" name="直线连接符 8">
            <a:extLst>
              <a:ext uri="{FF2B5EF4-FFF2-40B4-BE49-F238E27FC236}">
                <a16:creationId xmlns:a16="http://schemas.microsoft.com/office/drawing/2014/main" id="{03F90DB6-EF95-A94E-B950-15C2FFD695E1}"/>
              </a:ext>
            </a:extLst>
          </p:cNvPr>
          <p:cNvCxnSpPr>
            <a:cxnSpLocks/>
          </p:cNvCxnSpPr>
          <p:nvPr/>
        </p:nvCxnSpPr>
        <p:spPr>
          <a:xfrm>
            <a:off x="1714891" y="3462407"/>
            <a:ext cx="366208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圆角矩形 9">
            <a:extLst>
              <a:ext uri="{FF2B5EF4-FFF2-40B4-BE49-F238E27FC236}">
                <a16:creationId xmlns:a16="http://schemas.microsoft.com/office/drawing/2014/main" id="{7E43EA85-2B8B-3346-AF16-D0F2109F032B}"/>
              </a:ext>
            </a:extLst>
          </p:cNvPr>
          <p:cNvSpPr/>
          <p:nvPr/>
        </p:nvSpPr>
        <p:spPr>
          <a:xfrm>
            <a:off x="9060621" y="1752538"/>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11" name="圆角矩形 10">
            <a:extLst>
              <a:ext uri="{FF2B5EF4-FFF2-40B4-BE49-F238E27FC236}">
                <a16:creationId xmlns:a16="http://schemas.microsoft.com/office/drawing/2014/main" id="{AD1D2417-1B73-F541-AFC3-687CB0DD43F9}"/>
              </a:ext>
            </a:extLst>
          </p:cNvPr>
          <p:cNvSpPr/>
          <p:nvPr/>
        </p:nvSpPr>
        <p:spPr>
          <a:xfrm>
            <a:off x="9527960" y="2435099"/>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cxnSp>
        <p:nvCxnSpPr>
          <p:cNvPr id="13" name="直线连接符 12">
            <a:extLst>
              <a:ext uri="{FF2B5EF4-FFF2-40B4-BE49-F238E27FC236}">
                <a16:creationId xmlns:a16="http://schemas.microsoft.com/office/drawing/2014/main" id="{EFD419CE-37D8-2447-A0B1-C66323F3A2E3}"/>
              </a:ext>
            </a:extLst>
          </p:cNvPr>
          <p:cNvCxnSpPr>
            <a:cxnSpLocks/>
          </p:cNvCxnSpPr>
          <p:nvPr/>
        </p:nvCxnSpPr>
        <p:spPr>
          <a:xfrm>
            <a:off x="7016366" y="4227276"/>
            <a:ext cx="339777" cy="0"/>
          </a:xfrm>
          <a:prstGeom prst="line">
            <a:avLst/>
          </a:prstGeom>
          <a:ln w="4445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C2E2C5B-FFC3-454B-BC44-DC86A645DCC5}"/>
              </a:ext>
            </a:extLst>
          </p:cNvPr>
          <p:cNvSpPr txBox="1"/>
          <p:nvPr/>
        </p:nvSpPr>
        <p:spPr>
          <a:xfrm>
            <a:off x="865917" y="3052734"/>
            <a:ext cx="4620239" cy="369332"/>
          </a:xfrm>
          <a:prstGeom prst="rect">
            <a:avLst/>
          </a:prstGeom>
          <a:noFill/>
        </p:spPr>
        <p:txBody>
          <a:bodyPr wrap="none" rtlCol="0">
            <a:spAutoFit/>
          </a:bodyPr>
          <a:lstStyle/>
          <a:p>
            <a:pPr lvl="0" algn="r">
              <a:defRPr/>
            </a:pPr>
            <a:r>
              <a:rPr kumimoji="1" lang="en-US" altLang="zh-CN" dirty="0">
                <a:solidFill>
                  <a:srgbClr val="44546A"/>
                </a:solidFill>
                <a:latin typeface="思源黑体 Medium" panose="020B0600000000000000" pitchFamily="34" charset="-122"/>
                <a:ea typeface="思源黑体 Medium" panose="020B0600000000000000" pitchFamily="34" charset="-122"/>
              </a:rPr>
              <a:t>An understandable consensus algorithm</a:t>
            </a:r>
            <a:endParaRPr kumimoji="1" lang="zh-CN" altLang="en-US" sz="18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1D2F8C82-91F0-5946-84A6-E0C5D277D461}"/>
              </a:ext>
            </a:extLst>
          </p:cNvPr>
          <p:cNvSpPr txBox="1"/>
          <p:nvPr/>
        </p:nvSpPr>
        <p:spPr>
          <a:xfrm>
            <a:off x="2236450" y="3537651"/>
            <a:ext cx="324970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项目宣讲</a:t>
            </a:r>
          </a:p>
        </p:txBody>
      </p:sp>
      <p:sp>
        <p:nvSpPr>
          <p:cNvPr id="22" name="圆角矩形 21">
            <a:extLst>
              <a:ext uri="{FF2B5EF4-FFF2-40B4-BE49-F238E27FC236}">
                <a16:creationId xmlns:a16="http://schemas.microsoft.com/office/drawing/2014/main" id="{168A35F6-CA46-EB4C-8E2D-BC25192CCD76}"/>
              </a:ext>
            </a:extLst>
          </p:cNvPr>
          <p:cNvSpPr/>
          <p:nvPr/>
        </p:nvSpPr>
        <p:spPr>
          <a:xfrm>
            <a:off x="6255843" y="4972111"/>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Tree>
    <p:extLst>
      <p:ext uri="{BB962C8B-B14F-4D97-AF65-F5344CB8AC3E}">
        <p14:creationId xmlns:p14="http://schemas.microsoft.com/office/powerpoint/2010/main" val="2547509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heckerboard(across)">
                                      <p:cBhvr>
                                        <p:cTn id="19" dur="500"/>
                                        <p:tgtEl>
                                          <p:spTgt spid="11"/>
                                        </p:tgtEl>
                                      </p:cBhvr>
                                    </p:animEffect>
                                  </p:childTnLst>
                                </p:cTn>
                              </p:par>
                              <p:par>
                                <p:cTn id="20" presetID="5"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checkerboard(across)">
                                      <p:cBhvr>
                                        <p:cTn id="25" dur="500"/>
                                        <p:tgtEl>
                                          <p:spTgt spid="22"/>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6" grpId="0" animBg="1"/>
      <p:bldP spid="10" grpId="0" animBg="1"/>
      <p:bldP spid="11" grpId="0" animBg="1"/>
      <p:bldP spid="15" grpId="0"/>
      <p:bldP spid="20" grpId="0"/>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AB3CE93-D0B7-485B-8AB4-C2141E195BD3}"/>
              </a:ext>
            </a:extLst>
          </p:cNvPr>
          <p:cNvGrpSpPr/>
          <p:nvPr/>
        </p:nvGrpSpPr>
        <p:grpSpPr>
          <a:xfrm>
            <a:off x="10437756" y="5270412"/>
            <a:ext cx="1616019" cy="1464214"/>
            <a:chOff x="710085" y="954254"/>
            <a:chExt cx="3583399" cy="3249149"/>
          </a:xfrm>
        </p:grpSpPr>
        <p:sp>
          <p:nvSpPr>
            <p:cNvPr id="3" name="圆角矩形 2">
              <a:extLst>
                <a:ext uri="{FF2B5EF4-FFF2-40B4-BE49-F238E27FC236}">
                  <a16:creationId xmlns:a16="http://schemas.microsoft.com/office/drawing/2014/main" id="{9AB71C6C-6BF4-4B80-8B2F-B2F7FCFA0CE3}"/>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3">
              <a:extLst>
                <a:ext uri="{FF2B5EF4-FFF2-40B4-BE49-F238E27FC236}">
                  <a16:creationId xmlns:a16="http://schemas.microsoft.com/office/drawing/2014/main" id="{B225B08F-9FFA-4DE2-920D-AA6AB009276B}"/>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5" name="圆角矩形 1">
              <a:extLst>
                <a:ext uri="{FF2B5EF4-FFF2-40B4-BE49-F238E27FC236}">
                  <a16:creationId xmlns:a16="http://schemas.microsoft.com/office/drawing/2014/main" id="{819B695B-3C2B-487E-876F-5A0290406A5A}"/>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6" name="圆角矩形 7">
              <a:extLst>
                <a:ext uri="{FF2B5EF4-FFF2-40B4-BE49-F238E27FC236}">
                  <a16:creationId xmlns:a16="http://schemas.microsoft.com/office/drawing/2014/main" id="{AC7961A4-5A36-4280-91F5-2337DA7741C4}"/>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7" name="组合 6">
            <a:extLst>
              <a:ext uri="{FF2B5EF4-FFF2-40B4-BE49-F238E27FC236}">
                <a16:creationId xmlns:a16="http://schemas.microsoft.com/office/drawing/2014/main" id="{08D46C10-0267-4ED2-867C-A49C80169DEC}"/>
              </a:ext>
            </a:extLst>
          </p:cNvPr>
          <p:cNvGrpSpPr/>
          <p:nvPr/>
        </p:nvGrpSpPr>
        <p:grpSpPr>
          <a:xfrm>
            <a:off x="266738" y="88812"/>
            <a:ext cx="1271437" cy="958516"/>
            <a:chOff x="753878" y="684453"/>
            <a:chExt cx="3019809" cy="2160000"/>
          </a:xfrm>
        </p:grpSpPr>
        <p:sp>
          <p:nvSpPr>
            <p:cNvPr id="8" name="圆角矩形 1">
              <a:extLst>
                <a:ext uri="{FF2B5EF4-FFF2-40B4-BE49-F238E27FC236}">
                  <a16:creationId xmlns:a16="http://schemas.microsoft.com/office/drawing/2014/main" id="{F8D4383D-A81A-4F44-B489-B5F38672DE40}"/>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2">
              <a:extLst>
                <a:ext uri="{FF2B5EF4-FFF2-40B4-BE49-F238E27FC236}">
                  <a16:creationId xmlns:a16="http://schemas.microsoft.com/office/drawing/2014/main" id="{E2F91A99-54C2-46AB-9584-B96835E1C053}"/>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3">
              <a:extLst>
                <a:ext uri="{FF2B5EF4-FFF2-40B4-BE49-F238E27FC236}">
                  <a16:creationId xmlns:a16="http://schemas.microsoft.com/office/drawing/2014/main" id="{9D0427DF-3EC7-4C13-B791-D7ABCB0D1E4B}"/>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1" name="圆角矩形 4">
              <a:extLst>
                <a:ext uri="{FF2B5EF4-FFF2-40B4-BE49-F238E27FC236}">
                  <a16:creationId xmlns:a16="http://schemas.microsoft.com/office/drawing/2014/main" id="{8DDFF0DB-5D4D-4B13-AA27-AA84B8A1A37E}"/>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CA512116-19BF-4C17-AEE5-34926EEB5776}"/>
              </a:ext>
            </a:extLst>
          </p:cNvPr>
          <p:cNvSpPr txBox="1"/>
          <p:nvPr/>
        </p:nvSpPr>
        <p:spPr>
          <a:xfrm>
            <a:off x="1638978" y="306205"/>
            <a:ext cx="4136710" cy="523220"/>
          </a:xfrm>
          <a:prstGeom prst="rect">
            <a:avLst/>
          </a:prstGeom>
          <a:noFill/>
        </p:spPr>
        <p:txBody>
          <a:bodyPr wrap="none" rtlCol="0">
            <a:spAutoFit/>
          </a:bodyPr>
          <a:lstStyle/>
          <a:p>
            <a:pPr lvl="0">
              <a:defRPr/>
            </a:pPr>
            <a:r>
              <a:rPr kumimoji="1" lang="en-US" altLang="zh-CN" sz="2800" dirty="0">
                <a:solidFill>
                  <a:srgbClr val="44546A"/>
                </a:solidFill>
                <a:latin typeface="思源黑体 Medium" panose="020B0600000000000000" pitchFamily="34" charset="-122"/>
                <a:ea typeface="思源黑体 Medium" panose="020B0600000000000000" pitchFamily="34" charset="-122"/>
              </a:rPr>
              <a:t>Safety – five properties</a:t>
            </a:r>
          </a:p>
        </p:txBody>
      </p:sp>
      <p:pic>
        <p:nvPicPr>
          <p:cNvPr id="13" name="图片 12">
            <a:extLst>
              <a:ext uri="{FF2B5EF4-FFF2-40B4-BE49-F238E27FC236}">
                <a16:creationId xmlns:a16="http://schemas.microsoft.com/office/drawing/2014/main" id="{8AD3DDA9-DB37-4117-8D09-25C7259E5DDE}"/>
              </a:ext>
            </a:extLst>
          </p:cNvPr>
          <p:cNvPicPr>
            <a:picLocks noChangeAspect="1"/>
          </p:cNvPicPr>
          <p:nvPr/>
        </p:nvPicPr>
        <p:blipFill>
          <a:blip r:embed="rId2"/>
          <a:stretch>
            <a:fillRect/>
          </a:stretch>
        </p:blipFill>
        <p:spPr>
          <a:xfrm>
            <a:off x="1089157" y="1138652"/>
            <a:ext cx="7892862" cy="5413143"/>
          </a:xfrm>
          <a:prstGeom prst="rect">
            <a:avLst/>
          </a:prstGeom>
        </p:spPr>
      </p:pic>
    </p:spTree>
    <p:extLst>
      <p:ext uri="{BB962C8B-B14F-4D97-AF65-F5344CB8AC3E}">
        <p14:creationId xmlns:p14="http://schemas.microsoft.com/office/powerpoint/2010/main" val="1749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7DAC8EB-FA83-7E4C-AF62-241BA0588B17}"/>
              </a:ext>
            </a:extLst>
          </p:cNvPr>
          <p:cNvSpPr/>
          <p:nvPr/>
        </p:nvSpPr>
        <p:spPr>
          <a:xfrm>
            <a:off x="5070393" y="668411"/>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2">
            <a:extLst>
              <a:ext uri="{FF2B5EF4-FFF2-40B4-BE49-F238E27FC236}">
                <a16:creationId xmlns:a16="http://schemas.microsoft.com/office/drawing/2014/main" id="{87BF9EF1-4524-664B-B4E4-F19DF76D9A44}"/>
              </a:ext>
            </a:extLst>
          </p:cNvPr>
          <p:cNvSpPr/>
          <p:nvPr/>
        </p:nvSpPr>
        <p:spPr>
          <a:xfrm>
            <a:off x="4507730" y="1424652"/>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3">
            <a:extLst>
              <a:ext uri="{FF2B5EF4-FFF2-40B4-BE49-F238E27FC236}">
                <a16:creationId xmlns:a16="http://schemas.microsoft.com/office/drawing/2014/main" id="{0B261106-7C4E-5C45-85CE-F2A206EC566B}"/>
              </a:ext>
            </a:extLst>
          </p:cNvPr>
          <p:cNvSpPr/>
          <p:nvPr/>
        </p:nvSpPr>
        <p:spPr>
          <a:xfrm>
            <a:off x="4750882" y="1887516"/>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5" name="圆角矩形 4">
            <a:extLst>
              <a:ext uri="{FF2B5EF4-FFF2-40B4-BE49-F238E27FC236}">
                <a16:creationId xmlns:a16="http://schemas.microsoft.com/office/drawing/2014/main" id="{DA32410C-A7A8-484A-9119-0B7FF46D9A48}"/>
              </a:ext>
            </a:extLst>
          </p:cNvPr>
          <p:cNvSpPr/>
          <p:nvPr/>
        </p:nvSpPr>
        <p:spPr>
          <a:xfrm>
            <a:off x="7318469" y="1320858"/>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6" name="文本框 5">
            <a:extLst>
              <a:ext uri="{FF2B5EF4-FFF2-40B4-BE49-F238E27FC236}">
                <a16:creationId xmlns:a16="http://schemas.microsoft.com/office/drawing/2014/main" id="{ADE6D4DB-97A7-664D-A539-41472511B747}"/>
              </a:ext>
            </a:extLst>
          </p:cNvPr>
          <p:cNvSpPr txBox="1"/>
          <p:nvPr/>
        </p:nvSpPr>
        <p:spPr>
          <a:xfrm>
            <a:off x="5281898" y="1565553"/>
            <a:ext cx="1798045"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第二部分</a:t>
            </a:r>
          </a:p>
        </p:txBody>
      </p:sp>
      <p:sp>
        <p:nvSpPr>
          <p:cNvPr id="7" name="文本框 6">
            <a:extLst>
              <a:ext uri="{FF2B5EF4-FFF2-40B4-BE49-F238E27FC236}">
                <a16:creationId xmlns:a16="http://schemas.microsoft.com/office/drawing/2014/main" id="{2AA5CD6C-CEAA-2F4F-84CB-CDF42E3F6FB0}"/>
              </a:ext>
            </a:extLst>
          </p:cNvPr>
          <p:cNvSpPr txBox="1"/>
          <p:nvPr/>
        </p:nvSpPr>
        <p:spPr>
          <a:xfrm>
            <a:off x="5293773" y="1998761"/>
            <a:ext cx="1774295"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PART</a:t>
            </a:r>
            <a:r>
              <a:rPr kumimoji="1" lang="zh-CN" altLang="en-US"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 </a:t>
            </a:r>
            <a:r>
              <a:rPr kumimoji="1" lang="en-US" altLang="zh-CN"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02</a:t>
            </a:r>
            <a:endParaRPr kumimoji="1" lang="zh-CN" altLang="en-US"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endParaRPr>
          </a:p>
        </p:txBody>
      </p:sp>
      <p:sp>
        <p:nvSpPr>
          <p:cNvPr id="8" name="文本框 7">
            <a:extLst>
              <a:ext uri="{FF2B5EF4-FFF2-40B4-BE49-F238E27FC236}">
                <a16:creationId xmlns:a16="http://schemas.microsoft.com/office/drawing/2014/main" id="{0CEEC32F-A461-E14B-BA72-2A0A3033AF09}"/>
              </a:ext>
            </a:extLst>
          </p:cNvPr>
          <p:cNvSpPr txBox="1"/>
          <p:nvPr/>
        </p:nvSpPr>
        <p:spPr>
          <a:xfrm>
            <a:off x="3965083" y="2770523"/>
            <a:ext cx="4416594" cy="1107996"/>
          </a:xfrm>
          <a:prstGeom prst="rect">
            <a:avLst/>
          </a:prstGeom>
          <a:noFill/>
        </p:spPr>
        <p:txBody>
          <a:bodyPr wrap="none" rtlCol="0">
            <a:spAutoFit/>
          </a:bodyPr>
          <a:lstStyle/>
          <a:p>
            <a:pPr lvl="0">
              <a:defRPr/>
            </a:pPr>
            <a:r>
              <a:rPr kumimoji="1" lang="zh-CN" altLang="en-US" sz="6600" dirty="0">
                <a:solidFill>
                  <a:srgbClr val="44546A"/>
                </a:solidFill>
                <a:latin typeface="思源黑体 Medium" panose="020B0600000000000000" pitchFamily="34" charset="-122"/>
                <a:ea typeface="思源黑体 Medium" panose="020B0600000000000000" pitchFamily="34" charset="-122"/>
              </a:rPr>
              <a:t>实现与细节</a:t>
            </a:r>
          </a:p>
        </p:txBody>
      </p:sp>
    </p:spTree>
    <p:extLst>
      <p:ext uri="{BB962C8B-B14F-4D97-AF65-F5344CB8AC3E}">
        <p14:creationId xmlns:p14="http://schemas.microsoft.com/office/powerpoint/2010/main" val="1332712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9" cy="1464214"/>
            <a:chOff x="710085" y="954254"/>
            <a:chExt cx="3583399"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1794081" cy="523220"/>
          </a:xfrm>
          <a:prstGeom prst="rect">
            <a:avLst/>
          </a:prstGeom>
          <a:noFill/>
        </p:spPr>
        <p:txBody>
          <a:bodyPr wrap="none" rtlCol="0">
            <a:spAutoFit/>
          </a:bodyPr>
          <a:lstStyle/>
          <a:p>
            <a:pPr lvl="0">
              <a:defRPr/>
            </a:pPr>
            <a:r>
              <a:rPr kumimoji="1" lang="en-US" altLang="zh-CN" sz="2800" dirty="0">
                <a:solidFill>
                  <a:srgbClr val="44546A"/>
                </a:solidFill>
                <a:latin typeface="思源黑体 Medium" panose="020B0600000000000000" pitchFamily="34" charset="-122"/>
                <a:ea typeface="思源黑体 Medium" panose="020B0600000000000000" pitchFamily="34" charset="-122"/>
              </a:rPr>
              <a:t>Our Bible</a:t>
            </a:r>
          </a:p>
        </p:txBody>
      </p:sp>
      <p:sp>
        <p:nvSpPr>
          <p:cNvPr id="34" name="文本框 33">
            <a:extLst>
              <a:ext uri="{FF2B5EF4-FFF2-40B4-BE49-F238E27FC236}">
                <a16:creationId xmlns:a16="http://schemas.microsoft.com/office/drawing/2014/main" id="{9651D8AE-3754-449D-ABD5-B2B0B17F8811}"/>
              </a:ext>
            </a:extLst>
          </p:cNvPr>
          <p:cNvSpPr txBox="1"/>
          <p:nvPr/>
        </p:nvSpPr>
        <p:spPr>
          <a:xfrm>
            <a:off x="7824447" y="6411513"/>
            <a:ext cx="3774282" cy="215444"/>
          </a:xfrm>
          <a:prstGeom prst="rect">
            <a:avLst/>
          </a:prstGeom>
          <a:noFill/>
        </p:spPr>
        <p:txBody>
          <a:bodyPr wrap="square">
            <a:spAutoFit/>
          </a:bodyPr>
          <a:lstStyle/>
          <a:p>
            <a:r>
              <a:rPr lang="en-US" altLang="zh-CN" sz="800" dirty="0">
                <a:hlinkClick r:id="rId2"/>
              </a:rPr>
              <a:t>GitHub - </a:t>
            </a:r>
            <a:r>
              <a:rPr lang="en-US" altLang="zh-CN" sz="800" dirty="0" err="1">
                <a:hlinkClick r:id="rId2"/>
              </a:rPr>
              <a:t>maemual</a:t>
            </a:r>
            <a:r>
              <a:rPr lang="en-US" altLang="zh-CN" sz="800" dirty="0">
                <a:hlinkClick r:id="rId2"/>
              </a:rPr>
              <a:t>/raft-</a:t>
            </a:r>
            <a:r>
              <a:rPr lang="en-US" altLang="zh-CN" sz="800" dirty="0" err="1">
                <a:hlinkClick r:id="rId2"/>
              </a:rPr>
              <a:t>zh_cn</a:t>
            </a:r>
            <a:r>
              <a:rPr lang="en-US" altLang="zh-CN" sz="800" dirty="0">
                <a:hlinkClick r:id="rId2"/>
              </a:rPr>
              <a:t>: Raft</a:t>
            </a:r>
            <a:r>
              <a:rPr lang="zh-CN" altLang="en-US" sz="800" dirty="0">
                <a:hlinkClick r:id="rId2"/>
              </a:rPr>
              <a:t>一致性算法论文</a:t>
            </a:r>
            <a:r>
              <a:rPr lang="zh-CN" altLang="en-US" sz="800" dirty="0"/>
              <a:t> 图片出处</a:t>
            </a:r>
          </a:p>
        </p:txBody>
      </p:sp>
      <p:pic>
        <p:nvPicPr>
          <p:cNvPr id="16" name="图片 15">
            <a:extLst>
              <a:ext uri="{FF2B5EF4-FFF2-40B4-BE49-F238E27FC236}">
                <a16:creationId xmlns:a16="http://schemas.microsoft.com/office/drawing/2014/main" id="{7A416E0A-8312-49BB-954B-9DD53631BFC7}"/>
              </a:ext>
            </a:extLst>
          </p:cNvPr>
          <p:cNvPicPr>
            <a:picLocks noChangeAspect="1"/>
          </p:cNvPicPr>
          <p:nvPr/>
        </p:nvPicPr>
        <p:blipFill>
          <a:blip r:embed="rId3"/>
          <a:stretch>
            <a:fillRect/>
          </a:stretch>
        </p:blipFill>
        <p:spPr>
          <a:xfrm>
            <a:off x="3888602" y="124326"/>
            <a:ext cx="5048009" cy="6370474"/>
          </a:xfrm>
          <a:prstGeom prst="rect">
            <a:avLst/>
          </a:prstGeom>
        </p:spPr>
      </p:pic>
    </p:spTree>
    <p:extLst>
      <p:ext uri="{BB962C8B-B14F-4D97-AF65-F5344CB8AC3E}">
        <p14:creationId xmlns:p14="http://schemas.microsoft.com/office/powerpoint/2010/main" val="233943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7" cy="1464214"/>
            <a:chOff x="710086" y="954254"/>
            <a:chExt cx="3583398"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50" y="3806075"/>
              <a:ext cx="397329" cy="397328"/>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6" y="3943165"/>
              <a:ext cx="209070" cy="20906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50" y="954254"/>
              <a:ext cx="2916004"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6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5230343" cy="523220"/>
          </a:xfrm>
          <a:prstGeom prst="rect">
            <a:avLst/>
          </a:prstGeom>
          <a:noFill/>
        </p:spPr>
        <p:txBody>
          <a:bodyPr wrap="none" rtlCol="0">
            <a:spAutoFit/>
          </a:bodyPr>
          <a:lstStyle/>
          <a:p>
            <a:pPr lvl="0">
              <a:defRPr/>
            </a:pPr>
            <a:r>
              <a:rPr kumimoji="1" lang="en-US" altLang="zh-CN" sz="2800" dirty="0">
                <a:solidFill>
                  <a:srgbClr val="44546A"/>
                </a:solidFill>
                <a:latin typeface="思源黑体 Medium" panose="020B0600000000000000" pitchFamily="34" charset="-122"/>
                <a:ea typeface="思源黑体 Medium" panose="020B0600000000000000" pitchFamily="34" charset="-122"/>
              </a:rPr>
              <a:t>Raft</a:t>
            </a:r>
            <a:r>
              <a:rPr kumimoji="1" lang="en-US" altLang="zh-CN" sz="1000" dirty="0">
                <a:solidFill>
                  <a:srgbClr val="44546A"/>
                </a:solidFill>
                <a:latin typeface="思源黑体 Medium" panose="020B0600000000000000" pitchFamily="34" charset="-122"/>
                <a:ea typeface="思源黑体 Medium" panose="020B0600000000000000" pitchFamily="34" charset="-122"/>
              </a:rPr>
              <a:t> </a:t>
            </a:r>
            <a:r>
              <a:rPr kumimoji="1" lang="en-US" altLang="zh-CN" sz="2800" dirty="0">
                <a:solidFill>
                  <a:srgbClr val="44546A"/>
                </a:solidFill>
                <a:latin typeface="思源黑体 Medium" panose="020B0600000000000000" pitchFamily="34" charset="-122"/>
                <a:ea typeface="思源黑体 Medium" panose="020B0600000000000000" pitchFamily="34" charset="-122"/>
              </a:rPr>
              <a:t>Server</a:t>
            </a:r>
            <a:r>
              <a:rPr kumimoji="1" lang="zh-CN" altLang="en-US" sz="2800" dirty="0">
                <a:solidFill>
                  <a:srgbClr val="44546A"/>
                </a:solidFill>
                <a:latin typeface="思源黑体 Medium" panose="020B0600000000000000" pitchFamily="34" charset="-122"/>
                <a:ea typeface="思源黑体 Medium" panose="020B0600000000000000" pitchFamily="34" charset="-122"/>
              </a:rPr>
              <a:t>模型</a:t>
            </a:r>
            <a:r>
              <a:rPr kumimoji="1" lang="en-US" altLang="zh-CN" sz="2800" dirty="0">
                <a:solidFill>
                  <a:srgbClr val="44546A"/>
                </a:solidFill>
                <a:latin typeface="思源黑体 Medium" panose="020B0600000000000000" pitchFamily="34" charset="-122"/>
                <a:ea typeface="思源黑体 Medium" panose="020B0600000000000000" pitchFamily="34" charset="-122"/>
              </a:rPr>
              <a:t>——</a:t>
            </a:r>
            <a:r>
              <a:rPr kumimoji="1" lang="en-US" altLang="zh-CN" sz="2800" dirty="0" err="1">
                <a:solidFill>
                  <a:srgbClr val="44546A"/>
                </a:solidFill>
                <a:latin typeface="思源黑体 Medium" panose="020B0600000000000000" pitchFamily="34" charset="-122"/>
                <a:ea typeface="思源黑体 Medium" panose="020B0600000000000000" pitchFamily="34" charset="-122"/>
              </a:rPr>
              <a:t>HeartBeat</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sp>
        <p:nvSpPr>
          <p:cNvPr id="27" name="圆角矩形 1">
            <a:extLst>
              <a:ext uri="{FF2B5EF4-FFF2-40B4-BE49-F238E27FC236}">
                <a16:creationId xmlns:a16="http://schemas.microsoft.com/office/drawing/2014/main" id="{2A667346-D4B8-4762-A509-C080376C72D7}"/>
              </a:ext>
            </a:extLst>
          </p:cNvPr>
          <p:cNvSpPr/>
          <p:nvPr/>
        </p:nvSpPr>
        <p:spPr>
          <a:xfrm>
            <a:off x="2446627" y="4431630"/>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4</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0" name="圆角矩形 1">
            <a:extLst>
              <a:ext uri="{FF2B5EF4-FFF2-40B4-BE49-F238E27FC236}">
                <a16:creationId xmlns:a16="http://schemas.microsoft.com/office/drawing/2014/main" id="{9A89D2F5-EE24-48CE-B87D-310A8C30A9B2}"/>
              </a:ext>
            </a:extLst>
          </p:cNvPr>
          <p:cNvSpPr/>
          <p:nvPr/>
        </p:nvSpPr>
        <p:spPr>
          <a:xfrm>
            <a:off x="3970627" y="4431630"/>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5</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1" name="圆角矩形 1">
            <a:extLst>
              <a:ext uri="{FF2B5EF4-FFF2-40B4-BE49-F238E27FC236}">
                <a16:creationId xmlns:a16="http://schemas.microsoft.com/office/drawing/2014/main" id="{0A1B0A5B-2861-4F6D-BB3F-E501F1FD6878}"/>
              </a:ext>
            </a:extLst>
          </p:cNvPr>
          <p:cNvSpPr/>
          <p:nvPr/>
        </p:nvSpPr>
        <p:spPr>
          <a:xfrm>
            <a:off x="4736536" y="2935704"/>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3</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2" name="圆角矩形 1">
            <a:extLst>
              <a:ext uri="{FF2B5EF4-FFF2-40B4-BE49-F238E27FC236}">
                <a16:creationId xmlns:a16="http://schemas.microsoft.com/office/drawing/2014/main" id="{DD8D5FF6-16FB-41A3-9127-1318B93C50B3}"/>
              </a:ext>
            </a:extLst>
          </p:cNvPr>
          <p:cNvSpPr/>
          <p:nvPr/>
        </p:nvSpPr>
        <p:spPr>
          <a:xfrm>
            <a:off x="3132325" y="1768642"/>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1</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3" name="圆角矩形 1">
            <a:extLst>
              <a:ext uri="{FF2B5EF4-FFF2-40B4-BE49-F238E27FC236}">
                <a16:creationId xmlns:a16="http://schemas.microsoft.com/office/drawing/2014/main" id="{4CA62C8B-2937-440B-B614-4AE2AB8131D9}"/>
              </a:ext>
            </a:extLst>
          </p:cNvPr>
          <p:cNvSpPr/>
          <p:nvPr/>
        </p:nvSpPr>
        <p:spPr>
          <a:xfrm>
            <a:off x="1542552" y="2935704"/>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dirty="0">
                <a:solidFill>
                  <a:prstClr val="white"/>
                </a:solidFill>
                <a:latin typeface="思源宋体 CN Medium" panose="02020500000000000000" pitchFamily="18" charset="-122"/>
                <a:ea typeface="思源宋体 CN Medium" panose="02020500000000000000" pitchFamily="18" charset="-122"/>
              </a:rPr>
              <a:t>2</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5" name="文本框 34">
            <a:extLst>
              <a:ext uri="{FF2B5EF4-FFF2-40B4-BE49-F238E27FC236}">
                <a16:creationId xmlns:a16="http://schemas.microsoft.com/office/drawing/2014/main" id="{07A2A007-B030-4B42-AA66-8CA9A1D7CFAC}"/>
              </a:ext>
            </a:extLst>
          </p:cNvPr>
          <p:cNvSpPr txBox="1"/>
          <p:nvPr/>
        </p:nvSpPr>
        <p:spPr>
          <a:xfrm>
            <a:off x="3085794" y="2465447"/>
            <a:ext cx="1010213" cy="400110"/>
          </a:xfrm>
          <a:prstGeom prst="rect">
            <a:avLst/>
          </a:prstGeom>
          <a:noFill/>
        </p:spPr>
        <p:txBody>
          <a:bodyPr wrap="none" rtlCol="0">
            <a:spAutoFit/>
          </a:bodyPr>
          <a:lstStyle/>
          <a:p>
            <a:pPr lvl="0">
              <a:defRPr/>
            </a:pPr>
            <a:r>
              <a:rPr kumimoji="1" lang="en-US" altLang="zh-CN" sz="2000" dirty="0">
                <a:solidFill>
                  <a:schemeClr val="accent2"/>
                </a:solidFill>
                <a:latin typeface="思源黑体 Medium" panose="020B0600000000000000" pitchFamily="34" charset="-122"/>
                <a:ea typeface="思源黑体 Medium" panose="020B0600000000000000" pitchFamily="34" charset="-122"/>
              </a:rPr>
              <a:t>Leader</a:t>
            </a:r>
          </a:p>
        </p:txBody>
      </p:sp>
      <p:sp>
        <p:nvSpPr>
          <p:cNvPr id="36" name="文本框 35">
            <a:extLst>
              <a:ext uri="{FF2B5EF4-FFF2-40B4-BE49-F238E27FC236}">
                <a16:creationId xmlns:a16="http://schemas.microsoft.com/office/drawing/2014/main" id="{4F989804-C1E5-4FFA-9435-64F96B30A445}"/>
              </a:ext>
            </a:extLst>
          </p:cNvPr>
          <p:cNvSpPr txBox="1"/>
          <p:nvPr/>
        </p:nvSpPr>
        <p:spPr>
          <a:xfrm>
            <a:off x="1459934" y="3614977"/>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7" name="文本框 36">
            <a:extLst>
              <a:ext uri="{FF2B5EF4-FFF2-40B4-BE49-F238E27FC236}">
                <a16:creationId xmlns:a16="http://schemas.microsoft.com/office/drawing/2014/main" id="{1F387B19-E2C8-495A-B71E-475E8618342F}"/>
              </a:ext>
            </a:extLst>
          </p:cNvPr>
          <p:cNvSpPr txBox="1"/>
          <p:nvPr/>
        </p:nvSpPr>
        <p:spPr>
          <a:xfrm>
            <a:off x="2382355" y="5134967"/>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8" name="文本框 37">
            <a:extLst>
              <a:ext uri="{FF2B5EF4-FFF2-40B4-BE49-F238E27FC236}">
                <a16:creationId xmlns:a16="http://schemas.microsoft.com/office/drawing/2014/main" id="{DC86D4A9-3E33-43BD-9D8D-BA7436A40A8E}"/>
              </a:ext>
            </a:extLst>
          </p:cNvPr>
          <p:cNvSpPr txBox="1"/>
          <p:nvPr/>
        </p:nvSpPr>
        <p:spPr>
          <a:xfrm>
            <a:off x="3924326" y="5134966"/>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9" name="文本框 38">
            <a:extLst>
              <a:ext uri="{FF2B5EF4-FFF2-40B4-BE49-F238E27FC236}">
                <a16:creationId xmlns:a16="http://schemas.microsoft.com/office/drawing/2014/main" id="{718DD181-9CEA-4371-86DC-CE0D9427D0E5}"/>
              </a:ext>
            </a:extLst>
          </p:cNvPr>
          <p:cNvSpPr txBox="1"/>
          <p:nvPr/>
        </p:nvSpPr>
        <p:spPr>
          <a:xfrm>
            <a:off x="4674294" y="3614976"/>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40" name="圆角矩形 1">
            <a:extLst>
              <a:ext uri="{FF2B5EF4-FFF2-40B4-BE49-F238E27FC236}">
                <a16:creationId xmlns:a16="http://schemas.microsoft.com/office/drawing/2014/main" id="{8CB8FBA9-B093-467C-BDC1-EE8EB0AADED4}"/>
              </a:ext>
            </a:extLst>
          </p:cNvPr>
          <p:cNvSpPr/>
          <p:nvPr/>
        </p:nvSpPr>
        <p:spPr>
          <a:xfrm>
            <a:off x="3294698" y="1421147"/>
            <a:ext cx="260581" cy="242876"/>
          </a:xfrm>
          <a:prstGeom prst="flowChartConnector">
            <a:avLst/>
          </a:prstGeom>
          <a:solidFill>
            <a:schemeClr val="accent2">
              <a:lumMod val="75000"/>
              <a:alpha val="70000"/>
            </a:schemeClr>
          </a:solidFill>
          <a:ln>
            <a:solidFill>
              <a:schemeClr val="accent2">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41" name="文本框 40">
            <a:extLst>
              <a:ext uri="{FF2B5EF4-FFF2-40B4-BE49-F238E27FC236}">
                <a16:creationId xmlns:a16="http://schemas.microsoft.com/office/drawing/2014/main" id="{E883A46B-D439-4013-A467-CD8120C31D68}"/>
              </a:ext>
            </a:extLst>
          </p:cNvPr>
          <p:cNvSpPr txBox="1"/>
          <p:nvPr/>
        </p:nvSpPr>
        <p:spPr>
          <a:xfrm>
            <a:off x="5206840" y="1060484"/>
            <a:ext cx="4527201"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Leader receives a command from client</a:t>
            </a:r>
          </a:p>
        </p:txBody>
      </p:sp>
      <p:sp>
        <p:nvSpPr>
          <p:cNvPr id="42" name="文本框 41">
            <a:extLst>
              <a:ext uri="{FF2B5EF4-FFF2-40B4-BE49-F238E27FC236}">
                <a16:creationId xmlns:a16="http://schemas.microsoft.com/office/drawing/2014/main" id="{FDDD37E6-EC6F-4972-823C-3D275D84F960}"/>
              </a:ext>
            </a:extLst>
          </p:cNvPr>
          <p:cNvSpPr txBox="1"/>
          <p:nvPr/>
        </p:nvSpPr>
        <p:spPr>
          <a:xfrm>
            <a:off x="5206841" y="1512038"/>
            <a:ext cx="3430939"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Append the log to this server</a:t>
            </a:r>
          </a:p>
        </p:txBody>
      </p:sp>
      <p:sp>
        <p:nvSpPr>
          <p:cNvPr id="43" name="文本框 42">
            <a:extLst>
              <a:ext uri="{FF2B5EF4-FFF2-40B4-BE49-F238E27FC236}">
                <a16:creationId xmlns:a16="http://schemas.microsoft.com/office/drawing/2014/main" id="{6C1482B7-A871-4A43-A27A-0D6899286A19}"/>
              </a:ext>
            </a:extLst>
          </p:cNvPr>
          <p:cNvSpPr txBox="1"/>
          <p:nvPr/>
        </p:nvSpPr>
        <p:spPr>
          <a:xfrm>
            <a:off x="5206840" y="1951096"/>
            <a:ext cx="5584477"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Start the agreement by sending RPC to followers</a:t>
            </a:r>
          </a:p>
        </p:txBody>
      </p:sp>
      <p:sp>
        <p:nvSpPr>
          <p:cNvPr id="13" name="矩形 12">
            <a:extLst>
              <a:ext uri="{FF2B5EF4-FFF2-40B4-BE49-F238E27FC236}">
                <a16:creationId xmlns:a16="http://schemas.microsoft.com/office/drawing/2014/main" id="{872C30C6-4FD4-4E39-B9D0-04A0C72FAF81}"/>
              </a:ext>
            </a:extLst>
          </p:cNvPr>
          <p:cNvSpPr/>
          <p:nvPr/>
        </p:nvSpPr>
        <p:spPr>
          <a:xfrm>
            <a:off x="5740529" y="5625344"/>
            <a:ext cx="5369766" cy="1200329"/>
          </a:xfrm>
          <a:prstGeom prst="rect">
            <a:avLst/>
          </a:prstGeom>
        </p:spPr>
        <p:txBody>
          <a:bodyPr wrap="square">
            <a:spAutoFit/>
          </a:bodyPr>
          <a:lstStyle/>
          <a:p>
            <a:r>
              <a:rPr lang="en-US" altLang="zh-CN" sz="2400" dirty="0">
                <a:solidFill>
                  <a:srgbClr val="4183C4"/>
                </a:solidFill>
                <a:latin typeface="OpenSans-Regular"/>
              </a:rPr>
              <a:t>Demo</a:t>
            </a:r>
          </a:p>
          <a:p>
            <a:r>
              <a:rPr lang="en-US" sz="2400" dirty="0">
                <a:solidFill>
                  <a:srgbClr val="4183C4"/>
                </a:solidFill>
                <a:latin typeface="OpenSans-Regular"/>
              </a:rPr>
              <a:t>http://thesecretlivesofdata.com/raft/</a:t>
            </a:r>
            <a:r>
              <a:rPr lang="en-US" sz="2400" dirty="0"/>
              <a:t> </a:t>
            </a:r>
            <a:br>
              <a:rPr lang="en-US" sz="2400" dirty="0"/>
            </a:br>
            <a:endParaRPr lang="en-US" sz="2400" dirty="0"/>
          </a:p>
        </p:txBody>
      </p:sp>
    </p:spTree>
    <p:extLst>
      <p:ext uri="{BB962C8B-B14F-4D97-AF65-F5344CB8AC3E}">
        <p14:creationId xmlns:p14="http://schemas.microsoft.com/office/powerpoint/2010/main" val="3102257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dissolv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P spid="36" grpId="0"/>
      <p:bldP spid="37" grpId="0"/>
      <p:bldP spid="38" grpId="0"/>
      <p:bldP spid="39" grpId="0"/>
      <p:bldP spid="41" grpId="0"/>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7" cy="1464214"/>
            <a:chOff x="710086" y="954254"/>
            <a:chExt cx="3583398"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50" y="3806075"/>
              <a:ext cx="397329" cy="397328"/>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6" y="3943165"/>
              <a:ext cx="209070" cy="20906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50" y="954254"/>
              <a:ext cx="2916004"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6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5230343" cy="523220"/>
          </a:xfrm>
          <a:prstGeom prst="rect">
            <a:avLst/>
          </a:prstGeom>
          <a:noFill/>
        </p:spPr>
        <p:txBody>
          <a:bodyPr wrap="none" rtlCol="0">
            <a:spAutoFit/>
          </a:bodyPr>
          <a:lstStyle/>
          <a:p>
            <a:pPr lvl="0">
              <a:defRPr/>
            </a:pPr>
            <a:r>
              <a:rPr kumimoji="1" lang="en-US" altLang="zh-CN" sz="2800" dirty="0">
                <a:solidFill>
                  <a:srgbClr val="44546A"/>
                </a:solidFill>
                <a:latin typeface="思源黑体 Medium" panose="020B0600000000000000" pitchFamily="34" charset="-122"/>
                <a:ea typeface="思源黑体 Medium" panose="020B0600000000000000" pitchFamily="34" charset="-122"/>
              </a:rPr>
              <a:t>Raft</a:t>
            </a:r>
            <a:r>
              <a:rPr kumimoji="1" lang="en-US" altLang="zh-CN" sz="1000" dirty="0">
                <a:solidFill>
                  <a:srgbClr val="44546A"/>
                </a:solidFill>
                <a:latin typeface="思源黑体 Medium" panose="020B0600000000000000" pitchFamily="34" charset="-122"/>
                <a:ea typeface="思源黑体 Medium" panose="020B0600000000000000" pitchFamily="34" charset="-122"/>
              </a:rPr>
              <a:t> </a:t>
            </a:r>
            <a:r>
              <a:rPr kumimoji="1" lang="en-US" altLang="zh-CN" sz="2800" dirty="0">
                <a:solidFill>
                  <a:srgbClr val="44546A"/>
                </a:solidFill>
                <a:latin typeface="思源黑体 Medium" panose="020B0600000000000000" pitchFamily="34" charset="-122"/>
                <a:ea typeface="思源黑体 Medium" panose="020B0600000000000000" pitchFamily="34" charset="-122"/>
              </a:rPr>
              <a:t>Server</a:t>
            </a:r>
            <a:r>
              <a:rPr kumimoji="1" lang="zh-CN" altLang="en-US" sz="2800" dirty="0">
                <a:solidFill>
                  <a:srgbClr val="44546A"/>
                </a:solidFill>
                <a:latin typeface="思源黑体 Medium" panose="020B0600000000000000" pitchFamily="34" charset="-122"/>
                <a:ea typeface="思源黑体 Medium" panose="020B0600000000000000" pitchFamily="34" charset="-122"/>
              </a:rPr>
              <a:t>模型</a:t>
            </a:r>
            <a:r>
              <a:rPr kumimoji="1" lang="en-US" altLang="zh-CN" sz="2800" dirty="0">
                <a:solidFill>
                  <a:srgbClr val="44546A"/>
                </a:solidFill>
                <a:latin typeface="思源黑体 Medium" panose="020B0600000000000000" pitchFamily="34" charset="-122"/>
                <a:ea typeface="思源黑体 Medium" panose="020B0600000000000000" pitchFamily="34" charset="-122"/>
              </a:rPr>
              <a:t>——</a:t>
            </a:r>
            <a:r>
              <a:rPr kumimoji="1" lang="en-US" altLang="zh-CN" sz="2800" dirty="0" err="1">
                <a:solidFill>
                  <a:srgbClr val="44546A"/>
                </a:solidFill>
                <a:latin typeface="思源黑体 Medium" panose="020B0600000000000000" pitchFamily="34" charset="-122"/>
                <a:ea typeface="思源黑体 Medium" panose="020B0600000000000000" pitchFamily="34" charset="-122"/>
              </a:rPr>
              <a:t>HeartBeat</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sp>
        <p:nvSpPr>
          <p:cNvPr id="27" name="圆角矩形 1">
            <a:extLst>
              <a:ext uri="{FF2B5EF4-FFF2-40B4-BE49-F238E27FC236}">
                <a16:creationId xmlns:a16="http://schemas.microsoft.com/office/drawing/2014/main" id="{2A667346-D4B8-4762-A509-C080376C72D7}"/>
              </a:ext>
            </a:extLst>
          </p:cNvPr>
          <p:cNvSpPr/>
          <p:nvPr/>
        </p:nvSpPr>
        <p:spPr>
          <a:xfrm>
            <a:off x="2446627" y="4431630"/>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4</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0" name="圆角矩形 1">
            <a:extLst>
              <a:ext uri="{FF2B5EF4-FFF2-40B4-BE49-F238E27FC236}">
                <a16:creationId xmlns:a16="http://schemas.microsoft.com/office/drawing/2014/main" id="{9A89D2F5-EE24-48CE-B87D-310A8C30A9B2}"/>
              </a:ext>
            </a:extLst>
          </p:cNvPr>
          <p:cNvSpPr/>
          <p:nvPr/>
        </p:nvSpPr>
        <p:spPr>
          <a:xfrm>
            <a:off x="3970627" y="4431630"/>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5</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1" name="圆角矩形 1">
            <a:extLst>
              <a:ext uri="{FF2B5EF4-FFF2-40B4-BE49-F238E27FC236}">
                <a16:creationId xmlns:a16="http://schemas.microsoft.com/office/drawing/2014/main" id="{0A1B0A5B-2861-4F6D-BB3F-E501F1FD6878}"/>
              </a:ext>
            </a:extLst>
          </p:cNvPr>
          <p:cNvSpPr/>
          <p:nvPr/>
        </p:nvSpPr>
        <p:spPr>
          <a:xfrm>
            <a:off x="4736536" y="2935704"/>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3</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2" name="圆角矩形 1">
            <a:extLst>
              <a:ext uri="{FF2B5EF4-FFF2-40B4-BE49-F238E27FC236}">
                <a16:creationId xmlns:a16="http://schemas.microsoft.com/office/drawing/2014/main" id="{DD8D5FF6-16FB-41A3-9127-1318B93C50B3}"/>
              </a:ext>
            </a:extLst>
          </p:cNvPr>
          <p:cNvSpPr/>
          <p:nvPr/>
        </p:nvSpPr>
        <p:spPr>
          <a:xfrm>
            <a:off x="3132325" y="1768642"/>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1</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3" name="圆角矩形 1">
            <a:extLst>
              <a:ext uri="{FF2B5EF4-FFF2-40B4-BE49-F238E27FC236}">
                <a16:creationId xmlns:a16="http://schemas.microsoft.com/office/drawing/2014/main" id="{4CA62C8B-2937-440B-B614-4AE2AB8131D9}"/>
              </a:ext>
            </a:extLst>
          </p:cNvPr>
          <p:cNvSpPr/>
          <p:nvPr/>
        </p:nvSpPr>
        <p:spPr>
          <a:xfrm>
            <a:off x="1542552" y="2935704"/>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dirty="0">
                <a:solidFill>
                  <a:prstClr val="white"/>
                </a:solidFill>
                <a:latin typeface="思源宋体 CN Medium" panose="02020500000000000000" pitchFamily="18" charset="-122"/>
                <a:ea typeface="思源宋体 CN Medium" panose="02020500000000000000" pitchFamily="18" charset="-122"/>
              </a:rPr>
              <a:t>2</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5" name="文本框 34">
            <a:extLst>
              <a:ext uri="{FF2B5EF4-FFF2-40B4-BE49-F238E27FC236}">
                <a16:creationId xmlns:a16="http://schemas.microsoft.com/office/drawing/2014/main" id="{07A2A007-B030-4B42-AA66-8CA9A1D7CFAC}"/>
              </a:ext>
            </a:extLst>
          </p:cNvPr>
          <p:cNvSpPr txBox="1"/>
          <p:nvPr/>
        </p:nvSpPr>
        <p:spPr>
          <a:xfrm>
            <a:off x="3085794" y="2465447"/>
            <a:ext cx="1010213" cy="400110"/>
          </a:xfrm>
          <a:prstGeom prst="rect">
            <a:avLst/>
          </a:prstGeom>
          <a:noFill/>
        </p:spPr>
        <p:txBody>
          <a:bodyPr wrap="none" rtlCol="0">
            <a:spAutoFit/>
          </a:bodyPr>
          <a:lstStyle/>
          <a:p>
            <a:pPr lvl="0">
              <a:defRPr/>
            </a:pPr>
            <a:r>
              <a:rPr kumimoji="1" lang="en-US" altLang="zh-CN" sz="2000" dirty="0">
                <a:solidFill>
                  <a:schemeClr val="accent2"/>
                </a:solidFill>
                <a:latin typeface="思源黑体 Medium" panose="020B0600000000000000" pitchFamily="34" charset="-122"/>
                <a:ea typeface="思源黑体 Medium" panose="020B0600000000000000" pitchFamily="34" charset="-122"/>
              </a:rPr>
              <a:t>Leader</a:t>
            </a:r>
          </a:p>
        </p:txBody>
      </p:sp>
      <p:sp>
        <p:nvSpPr>
          <p:cNvPr id="36" name="文本框 35">
            <a:extLst>
              <a:ext uri="{FF2B5EF4-FFF2-40B4-BE49-F238E27FC236}">
                <a16:creationId xmlns:a16="http://schemas.microsoft.com/office/drawing/2014/main" id="{4F989804-C1E5-4FFA-9435-64F96B30A445}"/>
              </a:ext>
            </a:extLst>
          </p:cNvPr>
          <p:cNvSpPr txBox="1"/>
          <p:nvPr/>
        </p:nvSpPr>
        <p:spPr>
          <a:xfrm>
            <a:off x="1459934" y="3614977"/>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7" name="文本框 36">
            <a:extLst>
              <a:ext uri="{FF2B5EF4-FFF2-40B4-BE49-F238E27FC236}">
                <a16:creationId xmlns:a16="http://schemas.microsoft.com/office/drawing/2014/main" id="{1F387B19-E2C8-495A-B71E-475E8618342F}"/>
              </a:ext>
            </a:extLst>
          </p:cNvPr>
          <p:cNvSpPr txBox="1"/>
          <p:nvPr/>
        </p:nvSpPr>
        <p:spPr>
          <a:xfrm>
            <a:off x="2382355" y="5134967"/>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8" name="文本框 37">
            <a:extLst>
              <a:ext uri="{FF2B5EF4-FFF2-40B4-BE49-F238E27FC236}">
                <a16:creationId xmlns:a16="http://schemas.microsoft.com/office/drawing/2014/main" id="{DC86D4A9-3E33-43BD-9D8D-BA7436A40A8E}"/>
              </a:ext>
            </a:extLst>
          </p:cNvPr>
          <p:cNvSpPr txBox="1"/>
          <p:nvPr/>
        </p:nvSpPr>
        <p:spPr>
          <a:xfrm>
            <a:off x="3924326" y="5134966"/>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9" name="文本框 38">
            <a:extLst>
              <a:ext uri="{FF2B5EF4-FFF2-40B4-BE49-F238E27FC236}">
                <a16:creationId xmlns:a16="http://schemas.microsoft.com/office/drawing/2014/main" id="{718DD181-9CEA-4371-86DC-CE0D9427D0E5}"/>
              </a:ext>
            </a:extLst>
          </p:cNvPr>
          <p:cNvSpPr txBox="1"/>
          <p:nvPr/>
        </p:nvSpPr>
        <p:spPr>
          <a:xfrm>
            <a:off x="4674294" y="3614976"/>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40" name="圆角矩形 1">
            <a:extLst>
              <a:ext uri="{FF2B5EF4-FFF2-40B4-BE49-F238E27FC236}">
                <a16:creationId xmlns:a16="http://schemas.microsoft.com/office/drawing/2014/main" id="{8CB8FBA9-B093-467C-BDC1-EE8EB0AADED4}"/>
              </a:ext>
            </a:extLst>
          </p:cNvPr>
          <p:cNvSpPr/>
          <p:nvPr/>
        </p:nvSpPr>
        <p:spPr>
          <a:xfrm>
            <a:off x="2468276" y="2546062"/>
            <a:ext cx="260581" cy="242876"/>
          </a:xfrm>
          <a:prstGeom prst="flowChartConnector">
            <a:avLst/>
          </a:prstGeom>
          <a:solidFill>
            <a:schemeClr val="accent2">
              <a:lumMod val="75000"/>
              <a:alpha val="70000"/>
            </a:schemeClr>
          </a:solidFill>
          <a:ln>
            <a:solidFill>
              <a:schemeClr val="accent2">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41" name="文本框 40">
            <a:extLst>
              <a:ext uri="{FF2B5EF4-FFF2-40B4-BE49-F238E27FC236}">
                <a16:creationId xmlns:a16="http://schemas.microsoft.com/office/drawing/2014/main" id="{E883A46B-D439-4013-A467-CD8120C31D68}"/>
              </a:ext>
            </a:extLst>
          </p:cNvPr>
          <p:cNvSpPr txBox="1"/>
          <p:nvPr/>
        </p:nvSpPr>
        <p:spPr>
          <a:xfrm>
            <a:off x="4691850" y="4139460"/>
            <a:ext cx="1399742"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Long delay</a:t>
            </a:r>
          </a:p>
        </p:txBody>
      </p:sp>
      <p:sp>
        <p:nvSpPr>
          <p:cNvPr id="28" name="圆角矩形 1">
            <a:extLst>
              <a:ext uri="{FF2B5EF4-FFF2-40B4-BE49-F238E27FC236}">
                <a16:creationId xmlns:a16="http://schemas.microsoft.com/office/drawing/2014/main" id="{C3BA4053-9CED-4865-8CAA-24EBEB76B62F}"/>
              </a:ext>
            </a:extLst>
          </p:cNvPr>
          <p:cNvSpPr/>
          <p:nvPr/>
        </p:nvSpPr>
        <p:spPr>
          <a:xfrm>
            <a:off x="2825213" y="3994117"/>
            <a:ext cx="260581" cy="242876"/>
          </a:xfrm>
          <a:prstGeom prst="flowChartConnector">
            <a:avLst/>
          </a:prstGeom>
          <a:solidFill>
            <a:schemeClr val="accent2">
              <a:lumMod val="75000"/>
              <a:alpha val="70000"/>
            </a:schemeClr>
          </a:solidFill>
          <a:ln>
            <a:solidFill>
              <a:schemeClr val="accent2">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29" name="圆角矩形 1">
            <a:extLst>
              <a:ext uri="{FF2B5EF4-FFF2-40B4-BE49-F238E27FC236}">
                <a16:creationId xmlns:a16="http://schemas.microsoft.com/office/drawing/2014/main" id="{C91B74AC-17E7-4BA5-B4FC-C93BF52FF22E}"/>
              </a:ext>
            </a:extLst>
          </p:cNvPr>
          <p:cNvSpPr/>
          <p:nvPr/>
        </p:nvSpPr>
        <p:spPr>
          <a:xfrm>
            <a:off x="3924326" y="3857392"/>
            <a:ext cx="260581" cy="242876"/>
          </a:xfrm>
          <a:prstGeom prst="flowChartConnector">
            <a:avLst/>
          </a:prstGeom>
          <a:solidFill>
            <a:schemeClr val="accent2">
              <a:lumMod val="75000"/>
              <a:alpha val="70000"/>
            </a:schemeClr>
          </a:solidFill>
          <a:ln>
            <a:solidFill>
              <a:schemeClr val="accent2">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4" name="圆角矩形 1">
            <a:extLst>
              <a:ext uri="{FF2B5EF4-FFF2-40B4-BE49-F238E27FC236}">
                <a16:creationId xmlns:a16="http://schemas.microsoft.com/office/drawing/2014/main" id="{BE480322-F8A1-4D8E-A86C-AE1A5B42583E}"/>
              </a:ext>
            </a:extLst>
          </p:cNvPr>
          <p:cNvSpPr/>
          <p:nvPr/>
        </p:nvSpPr>
        <p:spPr>
          <a:xfrm>
            <a:off x="4385536" y="2637963"/>
            <a:ext cx="260581" cy="242876"/>
          </a:xfrm>
          <a:prstGeom prst="flowChartConnector">
            <a:avLst/>
          </a:prstGeom>
          <a:solidFill>
            <a:schemeClr val="accent2">
              <a:lumMod val="75000"/>
              <a:alpha val="70000"/>
            </a:schemeClr>
          </a:solidFill>
          <a:ln>
            <a:solidFill>
              <a:schemeClr val="accent2">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cxnSp>
        <p:nvCxnSpPr>
          <p:cNvPr id="14" name="直接箭头连接符 13">
            <a:extLst>
              <a:ext uri="{FF2B5EF4-FFF2-40B4-BE49-F238E27FC236}">
                <a16:creationId xmlns:a16="http://schemas.microsoft.com/office/drawing/2014/main" id="{BFA3D9B6-1C3A-4001-BFDC-97524BF10392}"/>
              </a:ext>
            </a:extLst>
          </p:cNvPr>
          <p:cNvCxnSpPr>
            <a:cxnSpLocks/>
            <a:endCxn id="33" idx="7"/>
          </p:cNvCxnSpPr>
          <p:nvPr/>
        </p:nvCxnSpPr>
        <p:spPr>
          <a:xfrm flipH="1">
            <a:off x="2042162" y="2181726"/>
            <a:ext cx="1090163" cy="840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F12B2BB-3DCA-4683-9E05-5E72D9CA47FC}"/>
              </a:ext>
            </a:extLst>
          </p:cNvPr>
          <p:cNvCxnSpPr>
            <a:endCxn id="27" idx="0"/>
          </p:cNvCxnSpPr>
          <p:nvPr/>
        </p:nvCxnSpPr>
        <p:spPr>
          <a:xfrm flipH="1">
            <a:off x="2739292" y="2360828"/>
            <a:ext cx="557361" cy="2070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6F61407-89F7-42C3-98F4-2AE6AC163D1B}"/>
              </a:ext>
            </a:extLst>
          </p:cNvPr>
          <p:cNvCxnSpPr>
            <a:stCxn id="32" idx="5"/>
            <a:endCxn id="30" idx="0"/>
          </p:cNvCxnSpPr>
          <p:nvPr/>
        </p:nvCxnSpPr>
        <p:spPr>
          <a:xfrm>
            <a:off x="3631935" y="2274104"/>
            <a:ext cx="631357" cy="2157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FBE7A55-0C79-415D-A174-977154D06DEA}"/>
              </a:ext>
            </a:extLst>
          </p:cNvPr>
          <p:cNvCxnSpPr>
            <a:stCxn id="32" idx="6"/>
            <a:endCxn id="31" idx="1"/>
          </p:cNvCxnSpPr>
          <p:nvPr/>
        </p:nvCxnSpPr>
        <p:spPr>
          <a:xfrm>
            <a:off x="3717655" y="2064735"/>
            <a:ext cx="1104601" cy="957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26DAE21A-2B2C-4947-A0D9-0F96A179F5E8}"/>
              </a:ext>
            </a:extLst>
          </p:cNvPr>
          <p:cNvSpPr txBox="1"/>
          <p:nvPr/>
        </p:nvSpPr>
        <p:spPr>
          <a:xfrm>
            <a:off x="540008" y="4070992"/>
            <a:ext cx="1609736"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Package lose</a:t>
            </a:r>
          </a:p>
        </p:txBody>
      </p:sp>
      <p:sp>
        <p:nvSpPr>
          <p:cNvPr id="45" name="文本框 44">
            <a:extLst>
              <a:ext uri="{FF2B5EF4-FFF2-40B4-BE49-F238E27FC236}">
                <a16:creationId xmlns:a16="http://schemas.microsoft.com/office/drawing/2014/main" id="{C0D8136E-1783-4688-A5F6-C78FA44DF44A}"/>
              </a:ext>
            </a:extLst>
          </p:cNvPr>
          <p:cNvSpPr txBox="1"/>
          <p:nvPr/>
        </p:nvSpPr>
        <p:spPr>
          <a:xfrm>
            <a:off x="4691850" y="1682218"/>
            <a:ext cx="5584477"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Start the agreement by sending RPC to followers</a:t>
            </a:r>
          </a:p>
        </p:txBody>
      </p:sp>
      <p:sp>
        <p:nvSpPr>
          <p:cNvPr id="46" name="文本框 45">
            <a:extLst>
              <a:ext uri="{FF2B5EF4-FFF2-40B4-BE49-F238E27FC236}">
                <a16:creationId xmlns:a16="http://schemas.microsoft.com/office/drawing/2014/main" id="{C94A8166-FB02-4745-8977-E4AEB6F2B493}"/>
              </a:ext>
            </a:extLst>
          </p:cNvPr>
          <p:cNvSpPr txBox="1"/>
          <p:nvPr/>
        </p:nvSpPr>
        <p:spPr>
          <a:xfrm>
            <a:off x="5635144" y="4727723"/>
            <a:ext cx="4884615" cy="646331"/>
          </a:xfrm>
          <a:prstGeom prst="rect">
            <a:avLst/>
          </a:prstGeom>
          <a:noFill/>
        </p:spPr>
        <p:txBody>
          <a:bodyPr wrap="square">
            <a:spAutoFit/>
          </a:bodyPr>
          <a:lstStyle/>
          <a:p>
            <a:r>
              <a:rPr kumimoji="1" lang="en-US" altLang="zh-CN" dirty="0">
                <a:solidFill>
                  <a:srgbClr val="44546A"/>
                </a:solidFill>
                <a:latin typeface="思源黑体 Medium" panose="020B0600000000000000" pitchFamily="34" charset="-122"/>
                <a:ea typeface="思源黑体 Medium" panose="020B0600000000000000" pitchFamily="34" charset="-122"/>
              </a:rPr>
              <a:t>When</a:t>
            </a:r>
            <a:r>
              <a:rPr kumimoji="1" lang="zh-CN" altLang="en-US" dirty="0">
                <a:solidFill>
                  <a:srgbClr val="44546A"/>
                </a:solidFill>
                <a:latin typeface="思源黑体 Medium" panose="020B0600000000000000" pitchFamily="34" charset="-122"/>
                <a:ea typeface="思源黑体 Medium" panose="020B0600000000000000" pitchFamily="34" charset="-122"/>
              </a:rPr>
              <a:t> </a:t>
            </a:r>
            <a:r>
              <a:rPr kumimoji="1" lang="en-US" altLang="zh-CN" dirty="0">
                <a:solidFill>
                  <a:srgbClr val="44546A"/>
                </a:solidFill>
                <a:latin typeface="思源黑体 Medium" panose="020B0600000000000000" pitchFamily="34" charset="-122"/>
                <a:ea typeface="思源黑体 Medium" panose="020B0600000000000000" pitchFamily="34" charset="-122"/>
              </a:rPr>
              <a:t>Follower crash or timeout</a:t>
            </a:r>
            <a:r>
              <a:rPr kumimoji="1" lang="zh-CN" altLang="en-US" dirty="0">
                <a:solidFill>
                  <a:srgbClr val="44546A"/>
                </a:solidFill>
                <a:latin typeface="思源黑体 Medium" panose="020B0600000000000000" pitchFamily="34" charset="-122"/>
                <a:ea typeface="思源黑体 Medium" panose="020B0600000000000000" pitchFamily="34" charset="-122"/>
              </a:rPr>
              <a:t>：</a:t>
            </a:r>
            <a:r>
              <a:rPr kumimoji="1" lang="en-US" altLang="zh-CN" dirty="0">
                <a:solidFill>
                  <a:srgbClr val="44546A"/>
                </a:solidFill>
                <a:latin typeface="思源黑体 Medium" panose="020B0600000000000000" pitchFamily="34" charset="-122"/>
                <a:ea typeface="思源黑体 Medium" panose="020B0600000000000000" pitchFamily="34" charset="-122"/>
              </a:rPr>
              <a:t>Leader repeat sending</a:t>
            </a:r>
            <a:r>
              <a:rPr kumimoji="1" lang="zh-CN" altLang="en-US" dirty="0">
                <a:solidFill>
                  <a:srgbClr val="44546A"/>
                </a:solidFill>
                <a:latin typeface="思源黑体 Medium" panose="020B0600000000000000" pitchFamily="34" charset="-122"/>
                <a:ea typeface="思源黑体 Medium" panose="020B0600000000000000" pitchFamily="34" charset="-122"/>
              </a:rPr>
              <a:t> </a:t>
            </a:r>
            <a:r>
              <a:rPr kumimoji="1" lang="en-US" altLang="zh-CN" dirty="0">
                <a:solidFill>
                  <a:srgbClr val="44546A"/>
                </a:solidFill>
                <a:latin typeface="思源黑体 Medium" panose="020B0600000000000000" pitchFamily="34" charset="-122"/>
                <a:ea typeface="思源黑体 Medium" panose="020B0600000000000000" pitchFamily="34" charset="-122"/>
              </a:rPr>
              <a:t>RPC</a:t>
            </a:r>
            <a:endParaRPr kumimoji="1" lang="zh-CN" altLang="en-US" dirty="0">
              <a:solidFill>
                <a:srgbClr val="44546A"/>
              </a:solidFill>
              <a:latin typeface="思源黑体 Medium" panose="020B0600000000000000" pitchFamily="34" charset="-122"/>
              <a:ea typeface="思源黑体 Medium" panose="020B0600000000000000" pitchFamily="34" charset="-122"/>
            </a:endParaRPr>
          </a:p>
        </p:txBody>
      </p:sp>
      <p:sp>
        <p:nvSpPr>
          <p:cNvPr id="42" name="文本框 41">
            <a:extLst>
              <a:ext uri="{FF2B5EF4-FFF2-40B4-BE49-F238E27FC236}">
                <a16:creationId xmlns:a16="http://schemas.microsoft.com/office/drawing/2014/main" id="{5F531FCE-9D88-4B8F-B68C-B28AB1303D60}"/>
              </a:ext>
            </a:extLst>
          </p:cNvPr>
          <p:cNvSpPr txBox="1"/>
          <p:nvPr/>
        </p:nvSpPr>
        <p:spPr>
          <a:xfrm>
            <a:off x="7824447" y="6411513"/>
            <a:ext cx="3774282" cy="215444"/>
          </a:xfrm>
          <a:prstGeom prst="rect">
            <a:avLst/>
          </a:prstGeom>
          <a:noFill/>
        </p:spPr>
        <p:txBody>
          <a:bodyPr wrap="square">
            <a:spAutoFit/>
          </a:bodyPr>
          <a:lstStyle/>
          <a:p>
            <a:r>
              <a:rPr lang="en-US" altLang="zh-CN" sz="800" dirty="0" err="1"/>
              <a:t>Thesecretofdata</a:t>
            </a:r>
            <a:r>
              <a:rPr lang="en-US" altLang="zh-CN" sz="800" dirty="0"/>
              <a:t> </a:t>
            </a:r>
            <a:r>
              <a:rPr lang="zh-CN" altLang="en-US" sz="800" dirty="0"/>
              <a:t>参考</a:t>
            </a:r>
          </a:p>
        </p:txBody>
      </p:sp>
    </p:spTree>
    <p:extLst>
      <p:ext uri="{BB962C8B-B14F-4D97-AF65-F5344CB8AC3E}">
        <p14:creationId xmlns:p14="http://schemas.microsoft.com/office/powerpoint/2010/main" val="3903916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dissolv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dissolv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5"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7" cy="1464214"/>
            <a:chOff x="710086" y="954254"/>
            <a:chExt cx="3583398"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50" y="3806075"/>
              <a:ext cx="397329" cy="397328"/>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6" y="3943165"/>
              <a:ext cx="209070" cy="20906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50" y="954254"/>
              <a:ext cx="2916004"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6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5230343" cy="523220"/>
          </a:xfrm>
          <a:prstGeom prst="rect">
            <a:avLst/>
          </a:prstGeom>
          <a:noFill/>
        </p:spPr>
        <p:txBody>
          <a:bodyPr wrap="none" rtlCol="0">
            <a:spAutoFit/>
          </a:bodyPr>
          <a:lstStyle/>
          <a:p>
            <a:pPr lvl="0">
              <a:defRPr/>
            </a:pPr>
            <a:r>
              <a:rPr kumimoji="1" lang="en-US" altLang="zh-CN" sz="2800" dirty="0">
                <a:solidFill>
                  <a:srgbClr val="44546A"/>
                </a:solidFill>
                <a:latin typeface="思源黑体 Medium" panose="020B0600000000000000" pitchFamily="34" charset="-122"/>
                <a:ea typeface="思源黑体 Medium" panose="020B0600000000000000" pitchFamily="34" charset="-122"/>
              </a:rPr>
              <a:t>Raft</a:t>
            </a:r>
            <a:r>
              <a:rPr kumimoji="1" lang="en-US" altLang="zh-CN" sz="1000" dirty="0">
                <a:solidFill>
                  <a:srgbClr val="44546A"/>
                </a:solidFill>
                <a:latin typeface="思源黑体 Medium" panose="020B0600000000000000" pitchFamily="34" charset="-122"/>
                <a:ea typeface="思源黑体 Medium" panose="020B0600000000000000" pitchFamily="34" charset="-122"/>
              </a:rPr>
              <a:t> </a:t>
            </a:r>
            <a:r>
              <a:rPr kumimoji="1" lang="en-US" altLang="zh-CN" sz="2800" dirty="0">
                <a:solidFill>
                  <a:srgbClr val="44546A"/>
                </a:solidFill>
                <a:latin typeface="思源黑体 Medium" panose="020B0600000000000000" pitchFamily="34" charset="-122"/>
                <a:ea typeface="思源黑体 Medium" panose="020B0600000000000000" pitchFamily="34" charset="-122"/>
              </a:rPr>
              <a:t>Server</a:t>
            </a:r>
            <a:r>
              <a:rPr kumimoji="1" lang="zh-CN" altLang="en-US" sz="2800" dirty="0">
                <a:solidFill>
                  <a:srgbClr val="44546A"/>
                </a:solidFill>
                <a:latin typeface="思源黑体 Medium" panose="020B0600000000000000" pitchFamily="34" charset="-122"/>
                <a:ea typeface="思源黑体 Medium" panose="020B0600000000000000" pitchFamily="34" charset="-122"/>
              </a:rPr>
              <a:t>模型</a:t>
            </a:r>
            <a:r>
              <a:rPr kumimoji="1" lang="en-US" altLang="zh-CN" sz="2800" dirty="0">
                <a:solidFill>
                  <a:srgbClr val="44546A"/>
                </a:solidFill>
                <a:latin typeface="思源黑体 Medium" panose="020B0600000000000000" pitchFamily="34" charset="-122"/>
                <a:ea typeface="思源黑体 Medium" panose="020B0600000000000000" pitchFamily="34" charset="-122"/>
              </a:rPr>
              <a:t>——</a:t>
            </a:r>
            <a:r>
              <a:rPr kumimoji="1" lang="en-US" altLang="zh-CN" sz="2800" dirty="0" err="1">
                <a:solidFill>
                  <a:srgbClr val="44546A"/>
                </a:solidFill>
                <a:latin typeface="思源黑体 Medium" panose="020B0600000000000000" pitchFamily="34" charset="-122"/>
                <a:ea typeface="思源黑体 Medium" panose="020B0600000000000000" pitchFamily="34" charset="-122"/>
              </a:rPr>
              <a:t>HeartBeat</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sp>
        <p:nvSpPr>
          <p:cNvPr id="27" name="圆角矩形 1">
            <a:extLst>
              <a:ext uri="{FF2B5EF4-FFF2-40B4-BE49-F238E27FC236}">
                <a16:creationId xmlns:a16="http://schemas.microsoft.com/office/drawing/2014/main" id="{2A667346-D4B8-4762-A509-C080376C72D7}"/>
              </a:ext>
            </a:extLst>
          </p:cNvPr>
          <p:cNvSpPr/>
          <p:nvPr/>
        </p:nvSpPr>
        <p:spPr>
          <a:xfrm>
            <a:off x="2446627" y="4431630"/>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4</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0" name="圆角矩形 1">
            <a:extLst>
              <a:ext uri="{FF2B5EF4-FFF2-40B4-BE49-F238E27FC236}">
                <a16:creationId xmlns:a16="http://schemas.microsoft.com/office/drawing/2014/main" id="{9A89D2F5-EE24-48CE-B87D-310A8C30A9B2}"/>
              </a:ext>
            </a:extLst>
          </p:cNvPr>
          <p:cNvSpPr/>
          <p:nvPr/>
        </p:nvSpPr>
        <p:spPr>
          <a:xfrm>
            <a:off x="3970627" y="4431630"/>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5</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1" name="圆角矩形 1">
            <a:extLst>
              <a:ext uri="{FF2B5EF4-FFF2-40B4-BE49-F238E27FC236}">
                <a16:creationId xmlns:a16="http://schemas.microsoft.com/office/drawing/2014/main" id="{0A1B0A5B-2861-4F6D-BB3F-E501F1FD6878}"/>
              </a:ext>
            </a:extLst>
          </p:cNvPr>
          <p:cNvSpPr/>
          <p:nvPr/>
        </p:nvSpPr>
        <p:spPr>
          <a:xfrm>
            <a:off x="4736536" y="2935704"/>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3</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2" name="圆角矩形 1">
            <a:extLst>
              <a:ext uri="{FF2B5EF4-FFF2-40B4-BE49-F238E27FC236}">
                <a16:creationId xmlns:a16="http://schemas.microsoft.com/office/drawing/2014/main" id="{DD8D5FF6-16FB-41A3-9127-1318B93C50B3}"/>
              </a:ext>
            </a:extLst>
          </p:cNvPr>
          <p:cNvSpPr/>
          <p:nvPr/>
        </p:nvSpPr>
        <p:spPr>
          <a:xfrm>
            <a:off x="3132325" y="1768642"/>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1</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3" name="圆角矩形 1">
            <a:extLst>
              <a:ext uri="{FF2B5EF4-FFF2-40B4-BE49-F238E27FC236}">
                <a16:creationId xmlns:a16="http://schemas.microsoft.com/office/drawing/2014/main" id="{4CA62C8B-2937-440B-B614-4AE2AB8131D9}"/>
              </a:ext>
            </a:extLst>
          </p:cNvPr>
          <p:cNvSpPr/>
          <p:nvPr/>
        </p:nvSpPr>
        <p:spPr>
          <a:xfrm>
            <a:off x="1542552" y="2935704"/>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dirty="0">
                <a:solidFill>
                  <a:prstClr val="white"/>
                </a:solidFill>
                <a:latin typeface="思源宋体 CN Medium" panose="02020500000000000000" pitchFamily="18" charset="-122"/>
                <a:ea typeface="思源宋体 CN Medium" panose="02020500000000000000" pitchFamily="18" charset="-122"/>
              </a:rPr>
              <a:t>2</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5" name="文本框 34">
            <a:extLst>
              <a:ext uri="{FF2B5EF4-FFF2-40B4-BE49-F238E27FC236}">
                <a16:creationId xmlns:a16="http://schemas.microsoft.com/office/drawing/2014/main" id="{07A2A007-B030-4B42-AA66-8CA9A1D7CFAC}"/>
              </a:ext>
            </a:extLst>
          </p:cNvPr>
          <p:cNvSpPr txBox="1"/>
          <p:nvPr/>
        </p:nvSpPr>
        <p:spPr>
          <a:xfrm>
            <a:off x="3085794" y="2465447"/>
            <a:ext cx="1010213" cy="400110"/>
          </a:xfrm>
          <a:prstGeom prst="rect">
            <a:avLst/>
          </a:prstGeom>
          <a:noFill/>
        </p:spPr>
        <p:txBody>
          <a:bodyPr wrap="none" rtlCol="0">
            <a:spAutoFit/>
          </a:bodyPr>
          <a:lstStyle/>
          <a:p>
            <a:pPr lvl="0">
              <a:defRPr/>
            </a:pPr>
            <a:r>
              <a:rPr kumimoji="1" lang="en-US" altLang="zh-CN" sz="2000" dirty="0">
                <a:solidFill>
                  <a:schemeClr val="accent2"/>
                </a:solidFill>
                <a:latin typeface="思源黑体 Medium" panose="020B0600000000000000" pitchFamily="34" charset="-122"/>
                <a:ea typeface="思源黑体 Medium" panose="020B0600000000000000" pitchFamily="34" charset="-122"/>
              </a:rPr>
              <a:t>Leader</a:t>
            </a:r>
          </a:p>
        </p:txBody>
      </p:sp>
      <p:sp>
        <p:nvSpPr>
          <p:cNvPr id="36" name="文本框 35">
            <a:extLst>
              <a:ext uri="{FF2B5EF4-FFF2-40B4-BE49-F238E27FC236}">
                <a16:creationId xmlns:a16="http://schemas.microsoft.com/office/drawing/2014/main" id="{4F989804-C1E5-4FFA-9435-64F96B30A445}"/>
              </a:ext>
            </a:extLst>
          </p:cNvPr>
          <p:cNvSpPr txBox="1"/>
          <p:nvPr/>
        </p:nvSpPr>
        <p:spPr>
          <a:xfrm>
            <a:off x="1459934" y="3614977"/>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7" name="文本框 36">
            <a:extLst>
              <a:ext uri="{FF2B5EF4-FFF2-40B4-BE49-F238E27FC236}">
                <a16:creationId xmlns:a16="http://schemas.microsoft.com/office/drawing/2014/main" id="{1F387B19-E2C8-495A-B71E-475E8618342F}"/>
              </a:ext>
            </a:extLst>
          </p:cNvPr>
          <p:cNvSpPr txBox="1"/>
          <p:nvPr/>
        </p:nvSpPr>
        <p:spPr>
          <a:xfrm>
            <a:off x="2382355" y="5134967"/>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8" name="文本框 37">
            <a:extLst>
              <a:ext uri="{FF2B5EF4-FFF2-40B4-BE49-F238E27FC236}">
                <a16:creationId xmlns:a16="http://schemas.microsoft.com/office/drawing/2014/main" id="{DC86D4A9-3E33-43BD-9D8D-BA7436A40A8E}"/>
              </a:ext>
            </a:extLst>
          </p:cNvPr>
          <p:cNvSpPr txBox="1"/>
          <p:nvPr/>
        </p:nvSpPr>
        <p:spPr>
          <a:xfrm>
            <a:off x="3924326" y="5134966"/>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9" name="文本框 38">
            <a:extLst>
              <a:ext uri="{FF2B5EF4-FFF2-40B4-BE49-F238E27FC236}">
                <a16:creationId xmlns:a16="http://schemas.microsoft.com/office/drawing/2014/main" id="{718DD181-9CEA-4371-86DC-CE0D9427D0E5}"/>
              </a:ext>
            </a:extLst>
          </p:cNvPr>
          <p:cNvSpPr txBox="1"/>
          <p:nvPr/>
        </p:nvSpPr>
        <p:spPr>
          <a:xfrm>
            <a:off x="4674294" y="3614976"/>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40" name="圆角矩形 1">
            <a:extLst>
              <a:ext uri="{FF2B5EF4-FFF2-40B4-BE49-F238E27FC236}">
                <a16:creationId xmlns:a16="http://schemas.microsoft.com/office/drawing/2014/main" id="{8CB8FBA9-B093-467C-BDC1-EE8EB0AADED4}"/>
              </a:ext>
            </a:extLst>
          </p:cNvPr>
          <p:cNvSpPr/>
          <p:nvPr/>
        </p:nvSpPr>
        <p:spPr>
          <a:xfrm>
            <a:off x="2564632" y="2621008"/>
            <a:ext cx="260581" cy="242876"/>
          </a:xfrm>
          <a:prstGeom prst="flowChartConnector">
            <a:avLst/>
          </a:prstGeom>
          <a:solidFill>
            <a:schemeClr val="accent2">
              <a:lumMod val="75000"/>
              <a:alpha val="70000"/>
            </a:schemeClr>
          </a:solidFill>
          <a:ln>
            <a:solidFill>
              <a:schemeClr val="accent2">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41" name="文本框 40">
            <a:extLst>
              <a:ext uri="{FF2B5EF4-FFF2-40B4-BE49-F238E27FC236}">
                <a16:creationId xmlns:a16="http://schemas.microsoft.com/office/drawing/2014/main" id="{E883A46B-D439-4013-A467-CD8120C31D68}"/>
              </a:ext>
            </a:extLst>
          </p:cNvPr>
          <p:cNvSpPr txBox="1"/>
          <p:nvPr/>
        </p:nvSpPr>
        <p:spPr>
          <a:xfrm>
            <a:off x="4876761" y="4649538"/>
            <a:ext cx="1399742"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Long delay</a:t>
            </a:r>
          </a:p>
        </p:txBody>
      </p:sp>
      <p:sp>
        <p:nvSpPr>
          <p:cNvPr id="34" name="圆角矩形 1">
            <a:extLst>
              <a:ext uri="{FF2B5EF4-FFF2-40B4-BE49-F238E27FC236}">
                <a16:creationId xmlns:a16="http://schemas.microsoft.com/office/drawing/2014/main" id="{BE480322-F8A1-4D8E-A86C-AE1A5B42583E}"/>
              </a:ext>
            </a:extLst>
          </p:cNvPr>
          <p:cNvSpPr/>
          <p:nvPr/>
        </p:nvSpPr>
        <p:spPr>
          <a:xfrm>
            <a:off x="4385536" y="2637963"/>
            <a:ext cx="260581" cy="242876"/>
          </a:xfrm>
          <a:prstGeom prst="flowChartConnector">
            <a:avLst/>
          </a:prstGeom>
          <a:solidFill>
            <a:schemeClr val="accent2">
              <a:lumMod val="75000"/>
              <a:alpha val="70000"/>
            </a:schemeClr>
          </a:solidFill>
          <a:ln>
            <a:solidFill>
              <a:schemeClr val="accent2">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44" name="文本框 43">
            <a:extLst>
              <a:ext uri="{FF2B5EF4-FFF2-40B4-BE49-F238E27FC236}">
                <a16:creationId xmlns:a16="http://schemas.microsoft.com/office/drawing/2014/main" id="{26DAE21A-2B2C-4947-A0D9-0F96A179F5E8}"/>
              </a:ext>
            </a:extLst>
          </p:cNvPr>
          <p:cNvSpPr txBox="1"/>
          <p:nvPr/>
        </p:nvSpPr>
        <p:spPr>
          <a:xfrm>
            <a:off x="620000" y="4519920"/>
            <a:ext cx="1609736"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Package lose</a:t>
            </a:r>
          </a:p>
        </p:txBody>
      </p:sp>
      <p:sp>
        <p:nvSpPr>
          <p:cNvPr id="45" name="文本框 44">
            <a:extLst>
              <a:ext uri="{FF2B5EF4-FFF2-40B4-BE49-F238E27FC236}">
                <a16:creationId xmlns:a16="http://schemas.microsoft.com/office/drawing/2014/main" id="{C0D8136E-1783-4688-A5F6-C78FA44DF44A}"/>
              </a:ext>
            </a:extLst>
          </p:cNvPr>
          <p:cNvSpPr txBox="1"/>
          <p:nvPr/>
        </p:nvSpPr>
        <p:spPr>
          <a:xfrm>
            <a:off x="4330431" y="1401956"/>
            <a:ext cx="6758068"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Receives RPCs from more than half servers (including itself)</a:t>
            </a:r>
          </a:p>
        </p:txBody>
      </p:sp>
      <p:cxnSp>
        <p:nvCxnSpPr>
          <p:cNvPr id="15" name="直接箭头连接符 14">
            <a:extLst>
              <a:ext uri="{FF2B5EF4-FFF2-40B4-BE49-F238E27FC236}">
                <a16:creationId xmlns:a16="http://schemas.microsoft.com/office/drawing/2014/main" id="{E424D0FC-6A61-4404-ACF0-8B584EECE781}"/>
              </a:ext>
            </a:extLst>
          </p:cNvPr>
          <p:cNvCxnSpPr>
            <a:stCxn id="33" idx="7"/>
            <a:endCxn id="32" idx="3"/>
          </p:cNvCxnSpPr>
          <p:nvPr/>
        </p:nvCxnSpPr>
        <p:spPr>
          <a:xfrm flipV="1">
            <a:off x="2042162" y="2189747"/>
            <a:ext cx="1090163" cy="832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048CAB2-E691-4A3B-8D83-2E9C7525161F}"/>
              </a:ext>
            </a:extLst>
          </p:cNvPr>
          <p:cNvCxnSpPr>
            <a:stCxn id="31" idx="1"/>
          </p:cNvCxnSpPr>
          <p:nvPr/>
        </p:nvCxnSpPr>
        <p:spPr>
          <a:xfrm flipH="1" flipV="1">
            <a:off x="3717655" y="2177716"/>
            <a:ext cx="1104601" cy="844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474A2453-9FF9-4700-BF30-A3D8D1098E7F}"/>
              </a:ext>
            </a:extLst>
          </p:cNvPr>
          <p:cNvSpPr txBox="1"/>
          <p:nvPr/>
        </p:nvSpPr>
        <p:spPr>
          <a:xfrm>
            <a:off x="6098526" y="2465447"/>
            <a:ext cx="3733779" cy="923330"/>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Append the entry to its own log</a:t>
            </a:r>
          </a:p>
          <a:p>
            <a:pPr lvl="0">
              <a:defRPr/>
            </a:pPr>
            <a:endParaRPr kumimoji="1" lang="en-US" altLang="zh-CN" dirty="0">
              <a:solidFill>
                <a:srgbClr val="44546A"/>
              </a:solidFill>
              <a:latin typeface="思源黑体 Medium" panose="020B0600000000000000" pitchFamily="34" charset="-122"/>
              <a:ea typeface="思源黑体 Medium" panose="020B0600000000000000" pitchFamily="34" charset="-122"/>
            </a:endParaRPr>
          </a:p>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Send back RPC to leader</a:t>
            </a:r>
          </a:p>
        </p:txBody>
      </p:sp>
      <p:sp>
        <p:nvSpPr>
          <p:cNvPr id="43" name="文本框 42">
            <a:extLst>
              <a:ext uri="{FF2B5EF4-FFF2-40B4-BE49-F238E27FC236}">
                <a16:creationId xmlns:a16="http://schemas.microsoft.com/office/drawing/2014/main" id="{89EDAFEE-FFF1-4F13-A472-797EB515E222}"/>
              </a:ext>
            </a:extLst>
          </p:cNvPr>
          <p:cNvSpPr txBox="1"/>
          <p:nvPr/>
        </p:nvSpPr>
        <p:spPr>
          <a:xfrm>
            <a:off x="7824447" y="6411513"/>
            <a:ext cx="3774282" cy="215444"/>
          </a:xfrm>
          <a:prstGeom prst="rect">
            <a:avLst/>
          </a:prstGeom>
          <a:noFill/>
        </p:spPr>
        <p:txBody>
          <a:bodyPr wrap="square">
            <a:spAutoFit/>
          </a:bodyPr>
          <a:lstStyle/>
          <a:p>
            <a:r>
              <a:rPr lang="en-US" altLang="zh-CN" sz="800" dirty="0" err="1"/>
              <a:t>Thesecretofdata</a:t>
            </a:r>
            <a:r>
              <a:rPr lang="en-US" altLang="zh-CN" sz="800" dirty="0"/>
              <a:t> </a:t>
            </a:r>
            <a:r>
              <a:rPr lang="zh-CN" altLang="en-US" sz="800" dirty="0"/>
              <a:t>参考</a:t>
            </a:r>
          </a:p>
        </p:txBody>
      </p:sp>
    </p:spTree>
    <p:extLst>
      <p:ext uri="{BB962C8B-B14F-4D97-AF65-F5344CB8AC3E}">
        <p14:creationId xmlns:p14="http://schemas.microsoft.com/office/powerpoint/2010/main" val="121331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7" cy="1464214"/>
            <a:chOff x="710086" y="954254"/>
            <a:chExt cx="3583398"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50" y="3806075"/>
              <a:ext cx="397329" cy="397328"/>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6" y="3943165"/>
              <a:ext cx="209070" cy="20906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50" y="954254"/>
              <a:ext cx="2916004"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6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5230343" cy="523220"/>
          </a:xfrm>
          <a:prstGeom prst="rect">
            <a:avLst/>
          </a:prstGeom>
          <a:noFill/>
        </p:spPr>
        <p:txBody>
          <a:bodyPr wrap="none" rtlCol="0">
            <a:spAutoFit/>
          </a:bodyPr>
          <a:lstStyle/>
          <a:p>
            <a:pPr lvl="0">
              <a:defRPr/>
            </a:pPr>
            <a:r>
              <a:rPr kumimoji="1" lang="en-US" altLang="zh-CN" sz="2800" dirty="0">
                <a:solidFill>
                  <a:srgbClr val="44546A"/>
                </a:solidFill>
                <a:latin typeface="思源黑体 Medium" panose="020B0600000000000000" pitchFamily="34" charset="-122"/>
                <a:ea typeface="思源黑体 Medium" panose="020B0600000000000000" pitchFamily="34" charset="-122"/>
              </a:rPr>
              <a:t>Raft</a:t>
            </a:r>
            <a:r>
              <a:rPr kumimoji="1" lang="en-US" altLang="zh-CN" sz="1000" dirty="0">
                <a:solidFill>
                  <a:srgbClr val="44546A"/>
                </a:solidFill>
                <a:latin typeface="思源黑体 Medium" panose="020B0600000000000000" pitchFamily="34" charset="-122"/>
                <a:ea typeface="思源黑体 Medium" panose="020B0600000000000000" pitchFamily="34" charset="-122"/>
              </a:rPr>
              <a:t> </a:t>
            </a:r>
            <a:r>
              <a:rPr kumimoji="1" lang="en-US" altLang="zh-CN" sz="2800" dirty="0">
                <a:solidFill>
                  <a:srgbClr val="44546A"/>
                </a:solidFill>
                <a:latin typeface="思源黑体 Medium" panose="020B0600000000000000" pitchFamily="34" charset="-122"/>
                <a:ea typeface="思源黑体 Medium" panose="020B0600000000000000" pitchFamily="34" charset="-122"/>
              </a:rPr>
              <a:t>Server</a:t>
            </a:r>
            <a:r>
              <a:rPr kumimoji="1" lang="zh-CN" altLang="en-US" sz="2800" dirty="0">
                <a:solidFill>
                  <a:srgbClr val="44546A"/>
                </a:solidFill>
                <a:latin typeface="思源黑体 Medium" panose="020B0600000000000000" pitchFamily="34" charset="-122"/>
                <a:ea typeface="思源黑体 Medium" panose="020B0600000000000000" pitchFamily="34" charset="-122"/>
              </a:rPr>
              <a:t>模型</a:t>
            </a:r>
            <a:r>
              <a:rPr kumimoji="1" lang="en-US" altLang="zh-CN" sz="2800" dirty="0">
                <a:solidFill>
                  <a:srgbClr val="44546A"/>
                </a:solidFill>
                <a:latin typeface="思源黑体 Medium" panose="020B0600000000000000" pitchFamily="34" charset="-122"/>
                <a:ea typeface="思源黑体 Medium" panose="020B0600000000000000" pitchFamily="34" charset="-122"/>
              </a:rPr>
              <a:t>——</a:t>
            </a:r>
            <a:r>
              <a:rPr kumimoji="1" lang="en-US" altLang="zh-CN" sz="2800" dirty="0" err="1">
                <a:solidFill>
                  <a:srgbClr val="44546A"/>
                </a:solidFill>
                <a:latin typeface="思源黑体 Medium" panose="020B0600000000000000" pitchFamily="34" charset="-122"/>
                <a:ea typeface="思源黑体 Medium" panose="020B0600000000000000" pitchFamily="34" charset="-122"/>
              </a:rPr>
              <a:t>HeartBeat</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sp>
        <p:nvSpPr>
          <p:cNvPr id="27" name="圆角矩形 1">
            <a:extLst>
              <a:ext uri="{FF2B5EF4-FFF2-40B4-BE49-F238E27FC236}">
                <a16:creationId xmlns:a16="http://schemas.microsoft.com/office/drawing/2014/main" id="{2A667346-D4B8-4762-A509-C080376C72D7}"/>
              </a:ext>
            </a:extLst>
          </p:cNvPr>
          <p:cNvSpPr/>
          <p:nvPr/>
        </p:nvSpPr>
        <p:spPr>
          <a:xfrm>
            <a:off x="2446627" y="4431630"/>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4</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0" name="圆角矩形 1">
            <a:extLst>
              <a:ext uri="{FF2B5EF4-FFF2-40B4-BE49-F238E27FC236}">
                <a16:creationId xmlns:a16="http://schemas.microsoft.com/office/drawing/2014/main" id="{9A89D2F5-EE24-48CE-B87D-310A8C30A9B2}"/>
              </a:ext>
            </a:extLst>
          </p:cNvPr>
          <p:cNvSpPr/>
          <p:nvPr/>
        </p:nvSpPr>
        <p:spPr>
          <a:xfrm>
            <a:off x="3970627" y="4431630"/>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5</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1" name="圆角矩形 1">
            <a:extLst>
              <a:ext uri="{FF2B5EF4-FFF2-40B4-BE49-F238E27FC236}">
                <a16:creationId xmlns:a16="http://schemas.microsoft.com/office/drawing/2014/main" id="{0A1B0A5B-2861-4F6D-BB3F-E501F1FD6878}"/>
              </a:ext>
            </a:extLst>
          </p:cNvPr>
          <p:cNvSpPr/>
          <p:nvPr/>
        </p:nvSpPr>
        <p:spPr>
          <a:xfrm>
            <a:off x="4736536" y="2935704"/>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3</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2" name="圆角矩形 1">
            <a:extLst>
              <a:ext uri="{FF2B5EF4-FFF2-40B4-BE49-F238E27FC236}">
                <a16:creationId xmlns:a16="http://schemas.microsoft.com/office/drawing/2014/main" id="{DD8D5FF6-16FB-41A3-9127-1318B93C50B3}"/>
              </a:ext>
            </a:extLst>
          </p:cNvPr>
          <p:cNvSpPr/>
          <p:nvPr/>
        </p:nvSpPr>
        <p:spPr>
          <a:xfrm>
            <a:off x="3132325" y="1768642"/>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rPr>
              <a:t>1</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3" name="圆角矩形 1">
            <a:extLst>
              <a:ext uri="{FF2B5EF4-FFF2-40B4-BE49-F238E27FC236}">
                <a16:creationId xmlns:a16="http://schemas.microsoft.com/office/drawing/2014/main" id="{4CA62C8B-2937-440B-B614-4AE2AB8131D9}"/>
              </a:ext>
            </a:extLst>
          </p:cNvPr>
          <p:cNvSpPr/>
          <p:nvPr/>
        </p:nvSpPr>
        <p:spPr>
          <a:xfrm>
            <a:off x="1542552" y="2935704"/>
            <a:ext cx="585330" cy="592186"/>
          </a:xfrm>
          <a:prstGeom prst="flowChartConnector">
            <a:avLst/>
          </a:prstGeom>
          <a:solidFill>
            <a:schemeClr val="accent5">
              <a:lumMod val="75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dirty="0">
                <a:solidFill>
                  <a:prstClr val="white"/>
                </a:solidFill>
                <a:latin typeface="思源宋体 CN Medium" panose="02020500000000000000" pitchFamily="18" charset="-122"/>
                <a:ea typeface="思源宋体 CN Medium" panose="02020500000000000000" pitchFamily="18" charset="-122"/>
              </a:rPr>
              <a:t>2</a:t>
            </a: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5" name="文本框 34">
            <a:extLst>
              <a:ext uri="{FF2B5EF4-FFF2-40B4-BE49-F238E27FC236}">
                <a16:creationId xmlns:a16="http://schemas.microsoft.com/office/drawing/2014/main" id="{07A2A007-B030-4B42-AA66-8CA9A1D7CFAC}"/>
              </a:ext>
            </a:extLst>
          </p:cNvPr>
          <p:cNvSpPr txBox="1"/>
          <p:nvPr/>
        </p:nvSpPr>
        <p:spPr>
          <a:xfrm>
            <a:off x="3085794" y="2465447"/>
            <a:ext cx="1010213" cy="400110"/>
          </a:xfrm>
          <a:prstGeom prst="rect">
            <a:avLst/>
          </a:prstGeom>
          <a:noFill/>
        </p:spPr>
        <p:txBody>
          <a:bodyPr wrap="none" rtlCol="0">
            <a:spAutoFit/>
          </a:bodyPr>
          <a:lstStyle/>
          <a:p>
            <a:pPr lvl="0">
              <a:defRPr/>
            </a:pPr>
            <a:r>
              <a:rPr kumimoji="1" lang="en-US" altLang="zh-CN" sz="2000" dirty="0">
                <a:solidFill>
                  <a:schemeClr val="accent2"/>
                </a:solidFill>
                <a:latin typeface="思源黑体 Medium" panose="020B0600000000000000" pitchFamily="34" charset="-122"/>
                <a:ea typeface="思源黑体 Medium" panose="020B0600000000000000" pitchFamily="34" charset="-122"/>
              </a:rPr>
              <a:t>Leader</a:t>
            </a:r>
          </a:p>
        </p:txBody>
      </p:sp>
      <p:sp>
        <p:nvSpPr>
          <p:cNvPr id="36" name="文本框 35">
            <a:extLst>
              <a:ext uri="{FF2B5EF4-FFF2-40B4-BE49-F238E27FC236}">
                <a16:creationId xmlns:a16="http://schemas.microsoft.com/office/drawing/2014/main" id="{4F989804-C1E5-4FFA-9435-64F96B30A445}"/>
              </a:ext>
            </a:extLst>
          </p:cNvPr>
          <p:cNvSpPr txBox="1"/>
          <p:nvPr/>
        </p:nvSpPr>
        <p:spPr>
          <a:xfrm>
            <a:off x="1459934" y="3614977"/>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7" name="文本框 36">
            <a:extLst>
              <a:ext uri="{FF2B5EF4-FFF2-40B4-BE49-F238E27FC236}">
                <a16:creationId xmlns:a16="http://schemas.microsoft.com/office/drawing/2014/main" id="{1F387B19-E2C8-495A-B71E-475E8618342F}"/>
              </a:ext>
            </a:extLst>
          </p:cNvPr>
          <p:cNvSpPr txBox="1"/>
          <p:nvPr/>
        </p:nvSpPr>
        <p:spPr>
          <a:xfrm>
            <a:off x="2382355" y="5134967"/>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8" name="文本框 37">
            <a:extLst>
              <a:ext uri="{FF2B5EF4-FFF2-40B4-BE49-F238E27FC236}">
                <a16:creationId xmlns:a16="http://schemas.microsoft.com/office/drawing/2014/main" id="{DC86D4A9-3E33-43BD-9D8D-BA7436A40A8E}"/>
              </a:ext>
            </a:extLst>
          </p:cNvPr>
          <p:cNvSpPr txBox="1"/>
          <p:nvPr/>
        </p:nvSpPr>
        <p:spPr>
          <a:xfrm>
            <a:off x="3924326" y="5134966"/>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39" name="文本框 38">
            <a:extLst>
              <a:ext uri="{FF2B5EF4-FFF2-40B4-BE49-F238E27FC236}">
                <a16:creationId xmlns:a16="http://schemas.microsoft.com/office/drawing/2014/main" id="{718DD181-9CEA-4371-86DC-CE0D9427D0E5}"/>
              </a:ext>
            </a:extLst>
          </p:cNvPr>
          <p:cNvSpPr txBox="1"/>
          <p:nvPr/>
        </p:nvSpPr>
        <p:spPr>
          <a:xfrm>
            <a:off x="4674294" y="3614976"/>
            <a:ext cx="1230080" cy="400110"/>
          </a:xfrm>
          <a:prstGeom prst="rect">
            <a:avLst/>
          </a:prstGeom>
          <a:noFill/>
        </p:spPr>
        <p:txBody>
          <a:bodyPr wrap="none" rtlCol="0">
            <a:spAutoFit/>
          </a:bodyPr>
          <a:lstStyle/>
          <a:p>
            <a:pPr lvl="0">
              <a:defRPr/>
            </a:pPr>
            <a:r>
              <a:rPr kumimoji="1" lang="en-US" altLang="zh-CN" sz="2000" dirty="0">
                <a:solidFill>
                  <a:schemeClr val="accent6">
                    <a:lumMod val="60000"/>
                    <a:lumOff val="40000"/>
                  </a:schemeClr>
                </a:solidFill>
                <a:latin typeface="思源黑体 Medium" panose="020B0600000000000000" pitchFamily="34" charset="-122"/>
                <a:ea typeface="思源黑体 Medium" panose="020B0600000000000000" pitchFamily="34" charset="-122"/>
              </a:rPr>
              <a:t>Follower</a:t>
            </a:r>
          </a:p>
        </p:txBody>
      </p:sp>
      <p:sp>
        <p:nvSpPr>
          <p:cNvPr id="40" name="圆角矩形 1">
            <a:extLst>
              <a:ext uri="{FF2B5EF4-FFF2-40B4-BE49-F238E27FC236}">
                <a16:creationId xmlns:a16="http://schemas.microsoft.com/office/drawing/2014/main" id="{8CB8FBA9-B093-467C-BDC1-EE8EB0AADED4}"/>
              </a:ext>
            </a:extLst>
          </p:cNvPr>
          <p:cNvSpPr/>
          <p:nvPr/>
        </p:nvSpPr>
        <p:spPr>
          <a:xfrm>
            <a:off x="2564632" y="2621008"/>
            <a:ext cx="260581" cy="242876"/>
          </a:xfrm>
          <a:prstGeom prst="flowChartConnector">
            <a:avLst/>
          </a:prstGeom>
          <a:solidFill>
            <a:schemeClr val="accent2">
              <a:lumMod val="75000"/>
              <a:alpha val="70000"/>
            </a:schemeClr>
          </a:solidFill>
          <a:ln>
            <a:solidFill>
              <a:schemeClr val="accent2">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4" name="圆角矩形 1">
            <a:extLst>
              <a:ext uri="{FF2B5EF4-FFF2-40B4-BE49-F238E27FC236}">
                <a16:creationId xmlns:a16="http://schemas.microsoft.com/office/drawing/2014/main" id="{BE480322-F8A1-4D8E-A86C-AE1A5B42583E}"/>
              </a:ext>
            </a:extLst>
          </p:cNvPr>
          <p:cNvSpPr/>
          <p:nvPr/>
        </p:nvSpPr>
        <p:spPr>
          <a:xfrm>
            <a:off x="4385536" y="2637963"/>
            <a:ext cx="260581" cy="242876"/>
          </a:xfrm>
          <a:prstGeom prst="flowChartConnector">
            <a:avLst/>
          </a:prstGeom>
          <a:solidFill>
            <a:schemeClr val="accent2">
              <a:lumMod val="75000"/>
              <a:alpha val="70000"/>
            </a:schemeClr>
          </a:solidFill>
          <a:ln>
            <a:solidFill>
              <a:schemeClr val="accent2">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3200" b="0" i="0" u="none" strike="noStrike" kern="1200" cap="none" spc="0" normalizeH="0" baseline="0" noProof="0" dirty="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cxnSp>
        <p:nvCxnSpPr>
          <p:cNvPr id="14" name="直接箭头连接符 13">
            <a:extLst>
              <a:ext uri="{FF2B5EF4-FFF2-40B4-BE49-F238E27FC236}">
                <a16:creationId xmlns:a16="http://schemas.microsoft.com/office/drawing/2014/main" id="{BFA3D9B6-1C3A-4001-BFDC-97524BF10392}"/>
              </a:ext>
            </a:extLst>
          </p:cNvPr>
          <p:cNvCxnSpPr>
            <a:cxnSpLocks/>
            <a:endCxn id="33" idx="7"/>
          </p:cNvCxnSpPr>
          <p:nvPr/>
        </p:nvCxnSpPr>
        <p:spPr>
          <a:xfrm flipH="1">
            <a:off x="2042162" y="2181726"/>
            <a:ext cx="1090163" cy="840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FBE7A55-0C79-415D-A174-977154D06DEA}"/>
              </a:ext>
            </a:extLst>
          </p:cNvPr>
          <p:cNvCxnSpPr>
            <a:stCxn id="32" idx="6"/>
            <a:endCxn id="31" idx="1"/>
          </p:cNvCxnSpPr>
          <p:nvPr/>
        </p:nvCxnSpPr>
        <p:spPr>
          <a:xfrm>
            <a:off x="3717655" y="2064735"/>
            <a:ext cx="1104601" cy="957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C0D8136E-1783-4688-A5F6-C78FA44DF44A}"/>
              </a:ext>
            </a:extLst>
          </p:cNvPr>
          <p:cNvSpPr txBox="1"/>
          <p:nvPr/>
        </p:nvSpPr>
        <p:spPr>
          <a:xfrm>
            <a:off x="4330431" y="1401956"/>
            <a:ext cx="3745064"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Send commit signal to followers</a:t>
            </a:r>
          </a:p>
        </p:txBody>
      </p:sp>
      <p:sp>
        <p:nvSpPr>
          <p:cNvPr id="42" name="文本框 41">
            <a:extLst>
              <a:ext uri="{FF2B5EF4-FFF2-40B4-BE49-F238E27FC236}">
                <a16:creationId xmlns:a16="http://schemas.microsoft.com/office/drawing/2014/main" id="{45B4941A-BCD6-4B05-8439-30DB4D6E4964}"/>
              </a:ext>
            </a:extLst>
          </p:cNvPr>
          <p:cNvSpPr txBox="1"/>
          <p:nvPr/>
        </p:nvSpPr>
        <p:spPr>
          <a:xfrm>
            <a:off x="5140557" y="2465447"/>
            <a:ext cx="5477846" cy="369332"/>
          </a:xfrm>
          <a:prstGeom prst="rect">
            <a:avLst/>
          </a:prstGeom>
          <a:noFill/>
        </p:spPr>
        <p:txBody>
          <a:bodyPr wrap="none" rtlCol="0">
            <a:spAutoFit/>
          </a:bodyPr>
          <a:lstStyle/>
          <a:p>
            <a:pPr lvl="0">
              <a:defRPr/>
            </a:pPr>
            <a:r>
              <a:rPr kumimoji="1" lang="en-US" altLang="zh-CN" dirty="0">
                <a:solidFill>
                  <a:srgbClr val="44546A"/>
                </a:solidFill>
                <a:latin typeface="思源黑体 Medium" panose="020B0600000000000000" pitchFamily="34" charset="-122"/>
                <a:ea typeface="思源黑体 Medium" panose="020B0600000000000000" pitchFamily="34" charset="-122"/>
              </a:rPr>
              <a:t>On receiving the signal, move the commit index</a:t>
            </a:r>
          </a:p>
        </p:txBody>
      </p:sp>
      <p:sp>
        <p:nvSpPr>
          <p:cNvPr id="43" name="文本框 42">
            <a:extLst>
              <a:ext uri="{FF2B5EF4-FFF2-40B4-BE49-F238E27FC236}">
                <a16:creationId xmlns:a16="http://schemas.microsoft.com/office/drawing/2014/main" id="{084C2283-831B-445C-8167-F27D6287C5FA}"/>
              </a:ext>
            </a:extLst>
          </p:cNvPr>
          <p:cNvSpPr txBox="1"/>
          <p:nvPr/>
        </p:nvSpPr>
        <p:spPr>
          <a:xfrm>
            <a:off x="6221904" y="4163398"/>
            <a:ext cx="5703356" cy="1015663"/>
          </a:xfrm>
          <a:prstGeom prst="rect">
            <a:avLst/>
          </a:prstGeom>
          <a:noFill/>
        </p:spPr>
        <p:txBody>
          <a:bodyPr wrap="none" rtlCol="0">
            <a:spAutoFit/>
          </a:bodyPr>
          <a:lstStyle/>
          <a:p>
            <a:pPr lvl="0">
              <a:defRPr/>
            </a:pPr>
            <a:r>
              <a:rPr kumimoji="1" lang="en-US" altLang="zh-CN" sz="2000" dirty="0">
                <a:solidFill>
                  <a:srgbClr val="44546A"/>
                </a:solidFill>
                <a:latin typeface="思源黑体 Medium" panose="020B0600000000000000" pitchFamily="34" charset="-122"/>
                <a:ea typeface="思源黑体 Medium" panose="020B0600000000000000" pitchFamily="34" charset="-122"/>
              </a:rPr>
              <a:t>Real situation:</a:t>
            </a:r>
          </a:p>
          <a:p>
            <a:pPr lvl="0">
              <a:defRPr/>
            </a:pPr>
            <a:r>
              <a:rPr kumimoji="1" lang="en-US" altLang="zh-CN" sz="2000" dirty="0">
                <a:solidFill>
                  <a:srgbClr val="44546A"/>
                </a:solidFill>
                <a:latin typeface="思源黑体 Medium" panose="020B0600000000000000" pitchFamily="34" charset="-122"/>
                <a:ea typeface="思源黑体 Medium" panose="020B0600000000000000" pitchFamily="34" charset="-122"/>
              </a:rPr>
              <a:t>Commit signal, append entries, log matching</a:t>
            </a:r>
          </a:p>
          <a:p>
            <a:pPr lvl="0">
              <a:defRPr/>
            </a:pPr>
            <a:r>
              <a:rPr kumimoji="1" lang="en-US" altLang="zh-CN" sz="2000" dirty="0">
                <a:solidFill>
                  <a:srgbClr val="44546A"/>
                </a:solidFill>
                <a:latin typeface="思源黑体 Medium" panose="020B0600000000000000" pitchFamily="34" charset="-122"/>
                <a:ea typeface="思源黑体 Medium" panose="020B0600000000000000" pitchFamily="34" charset="-122"/>
              </a:rPr>
              <a:t>All in one RPC </a:t>
            </a:r>
          </a:p>
        </p:txBody>
      </p:sp>
      <p:sp>
        <p:nvSpPr>
          <p:cNvPr id="41" name="文本框 40">
            <a:extLst>
              <a:ext uri="{FF2B5EF4-FFF2-40B4-BE49-F238E27FC236}">
                <a16:creationId xmlns:a16="http://schemas.microsoft.com/office/drawing/2014/main" id="{585688E7-2A5A-48D2-9E84-EABB0960A286}"/>
              </a:ext>
            </a:extLst>
          </p:cNvPr>
          <p:cNvSpPr txBox="1"/>
          <p:nvPr/>
        </p:nvSpPr>
        <p:spPr>
          <a:xfrm>
            <a:off x="7824447" y="6411513"/>
            <a:ext cx="3774282" cy="215444"/>
          </a:xfrm>
          <a:prstGeom prst="rect">
            <a:avLst/>
          </a:prstGeom>
          <a:noFill/>
        </p:spPr>
        <p:txBody>
          <a:bodyPr wrap="square">
            <a:spAutoFit/>
          </a:bodyPr>
          <a:lstStyle/>
          <a:p>
            <a:r>
              <a:rPr lang="en-US" altLang="zh-CN" sz="800" dirty="0" err="1"/>
              <a:t>Thesecretofdata</a:t>
            </a:r>
            <a:r>
              <a:rPr lang="en-US" altLang="zh-CN" sz="800" dirty="0"/>
              <a:t> </a:t>
            </a:r>
            <a:r>
              <a:rPr lang="zh-CN" altLang="en-US" sz="800" dirty="0"/>
              <a:t>参考</a:t>
            </a:r>
          </a:p>
        </p:txBody>
      </p:sp>
    </p:spTree>
    <p:extLst>
      <p:ext uri="{BB962C8B-B14F-4D97-AF65-F5344CB8AC3E}">
        <p14:creationId xmlns:p14="http://schemas.microsoft.com/office/powerpoint/2010/main" val="2087444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7DAC8EB-FA83-7E4C-AF62-241BA0588B17}"/>
              </a:ext>
            </a:extLst>
          </p:cNvPr>
          <p:cNvSpPr/>
          <p:nvPr/>
        </p:nvSpPr>
        <p:spPr>
          <a:xfrm>
            <a:off x="5070393" y="668411"/>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2">
            <a:extLst>
              <a:ext uri="{FF2B5EF4-FFF2-40B4-BE49-F238E27FC236}">
                <a16:creationId xmlns:a16="http://schemas.microsoft.com/office/drawing/2014/main" id="{87BF9EF1-4524-664B-B4E4-F19DF76D9A44}"/>
              </a:ext>
            </a:extLst>
          </p:cNvPr>
          <p:cNvSpPr/>
          <p:nvPr/>
        </p:nvSpPr>
        <p:spPr>
          <a:xfrm>
            <a:off x="4507730" y="1424652"/>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3">
            <a:extLst>
              <a:ext uri="{FF2B5EF4-FFF2-40B4-BE49-F238E27FC236}">
                <a16:creationId xmlns:a16="http://schemas.microsoft.com/office/drawing/2014/main" id="{0B261106-7C4E-5C45-85CE-F2A206EC566B}"/>
              </a:ext>
            </a:extLst>
          </p:cNvPr>
          <p:cNvSpPr/>
          <p:nvPr/>
        </p:nvSpPr>
        <p:spPr>
          <a:xfrm>
            <a:off x="4750882" y="1887516"/>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5" name="圆角矩形 4">
            <a:extLst>
              <a:ext uri="{FF2B5EF4-FFF2-40B4-BE49-F238E27FC236}">
                <a16:creationId xmlns:a16="http://schemas.microsoft.com/office/drawing/2014/main" id="{DA32410C-A7A8-484A-9119-0B7FF46D9A48}"/>
              </a:ext>
            </a:extLst>
          </p:cNvPr>
          <p:cNvSpPr/>
          <p:nvPr/>
        </p:nvSpPr>
        <p:spPr>
          <a:xfrm>
            <a:off x="7318469" y="1320858"/>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6" name="文本框 5">
            <a:extLst>
              <a:ext uri="{FF2B5EF4-FFF2-40B4-BE49-F238E27FC236}">
                <a16:creationId xmlns:a16="http://schemas.microsoft.com/office/drawing/2014/main" id="{ADE6D4DB-97A7-664D-A539-41472511B747}"/>
              </a:ext>
            </a:extLst>
          </p:cNvPr>
          <p:cNvSpPr txBox="1"/>
          <p:nvPr/>
        </p:nvSpPr>
        <p:spPr>
          <a:xfrm>
            <a:off x="5281898" y="1565553"/>
            <a:ext cx="1798045"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第三部分</a:t>
            </a:r>
          </a:p>
        </p:txBody>
      </p:sp>
      <p:sp>
        <p:nvSpPr>
          <p:cNvPr id="7" name="文本框 6">
            <a:extLst>
              <a:ext uri="{FF2B5EF4-FFF2-40B4-BE49-F238E27FC236}">
                <a16:creationId xmlns:a16="http://schemas.microsoft.com/office/drawing/2014/main" id="{2AA5CD6C-CEAA-2F4F-84CB-CDF42E3F6FB0}"/>
              </a:ext>
            </a:extLst>
          </p:cNvPr>
          <p:cNvSpPr txBox="1"/>
          <p:nvPr/>
        </p:nvSpPr>
        <p:spPr>
          <a:xfrm>
            <a:off x="5293773" y="1998761"/>
            <a:ext cx="1774295"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PART</a:t>
            </a:r>
            <a:r>
              <a:rPr kumimoji="1" lang="zh-CN" altLang="en-US"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 </a:t>
            </a:r>
            <a:r>
              <a:rPr kumimoji="1" lang="en-US" altLang="zh-CN" sz="1600" dirty="0">
                <a:solidFill>
                  <a:srgbClr val="44546A"/>
                </a:solidFill>
                <a:latin typeface="思源黑体 Medium" panose="020B0600000000000000" pitchFamily="34" charset="-122"/>
                <a:ea typeface="思源黑体 Medium" panose="020B0600000000000000" pitchFamily="34" charset="-122"/>
              </a:rPr>
              <a:t>03</a:t>
            </a:r>
            <a:endParaRPr kumimoji="1" lang="zh-CN" altLang="en-US"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endParaRPr>
          </a:p>
        </p:txBody>
      </p:sp>
      <p:sp>
        <p:nvSpPr>
          <p:cNvPr id="8" name="文本框 7">
            <a:extLst>
              <a:ext uri="{FF2B5EF4-FFF2-40B4-BE49-F238E27FC236}">
                <a16:creationId xmlns:a16="http://schemas.microsoft.com/office/drawing/2014/main" id="{0CEEC32F-A461-E14B-BA72-2A0A3033AF09}"/>
              </a:ext>
            </a:extLst>
          </p:cNvPr>
          <p:cNvSpPr txBox="1"/>
          <p:nvPr/>
        </p:nvSpPr>
        <p:spPr>
          <a:xfrm>
            <a:off x="5293773" y="2799467"/>
            <a:ext cx="1877437" cy="1107996"/>
          </a:xfrm>
          <a:prstGeom prst="rect">
            <a:avLst/>
          </a:prstGeom>
          <a:noFill/>
        </p:spPr>
        <p:txBody>
          <a:bodyPr wrap="none" rtlCol="0">
            <a:spAutoFit/>
          </a:bodyPr>
          <a:lstStyle/>
          <a:p>
            <a:pPr lvl="0">
              <a:defRPr/>
            </a:pPr>
            <a:r>
              <a:rPr kumimoji="1" lang="zh-CN" altLang="en-US" sz="6600" dirty="0">
                <a:solidFill>
                  <a:srgbClr val="44546A"/>
                </a:solidFill>
                <a:latin typeface="思源黑体 Medium" panose="020B0600000000000000" pitchFamily="34" charset="-122"/>
                <a:ea typeface="思源黑体 Medium" panose="020B0600000000000000" pitchFamily="34" charset="-122"/>
              </a:rPr>
              <a:t>要求</a:t>
            </a:r>
            <a:endParaRPr kumimoji="1" lang="en-US" altLang="zh-CN" sz="6600" dirty="0">
              <a:solidFill>
                <a:srgbClr val="44546A"/>
              </a:solidFill>
              <a:latin typeface="思源黑体 Medium" panose="020B0600000000000000" pitchFamily="34" charset="-122"/>
              <a:ea typeface="思源黑体 Medium" panose="020B0600000000000000" pitchFamily="34" charset="-122"/>
            </a:endParaRPr>
          </a:p>
        </p:txBody>
      </p:sp>
    </p:spTree>
    <p:extLst>
      <p:ext uri="{BB962C8B-B14F-4D97-AF65-F5344CB8AC3E}">
        <p14:creationId xmlns:p14="http://schemas.microsoft.com/office/powerpoint/2010/main" val="2399194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9" cy="1464214"/>
            <a:chOff x="710085" y="954254"/>
            <a:chExt cx="3583399"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2555571" cy="523220"/>
          </a:xfrm>
          <a:prstGeom prst="rect">
            <a:avLst/>
          </a:prstGeom>
          <a:noFill/>
        </p:spPr>
        <p:txBody>
          <a:bodyPr wrap="none" rtlCol="0">
            <a:spAutoFit/>
          </a:bodyPr>
          <a:lstStyle/>
          <a:p>
            <a:pPr lvl="0">
              <a:defRPr/>
            </a:pPr>
            <a:r>
              <a:rPr kumimoji="1" lang="en-US" altLang="zh-CN" sz="2800" dirty="0">
                <a:solidFill>
                  <a:srgbClr val="44546A"/>
                </a:solidFill>
                <a:latin typeface="思源黑体 Medium" panose="020B0600000000000000" pitchFamily="34" charset="-122"/>
                <a:ea typeface="思源黑体 Medium" panose="020B0600000000000000" pitchFamily="34" charset="-122"/>
              </a:rPr>
              <a:t>Requirements</a:t>
            </a:r>
          </a:p>
        </p:txBody>
      </p:sp>
      <p:sp>
        <p:nvSpPr>
          <p:cNvPr id="34" name="文本框 33">
            <a:extLst>
              <a:ext uri="{FF2B5EF4-FFF2-40B4-BE49-F238E27FC236}">
                <a16:creationId xmlns:a16="http://schemas.microsoft.com/office/drawing/2014/main" id="{9651D8AE-3754-449D-ABD5-B2B0B17F8811}"/>
              </a:ext>
            </a:extLst>
          </p:cNvPr>
          <p:cNvSpPr txBox="1"/>
          <p:nvPr/>
        </p:nvSpPr>
        <p:spPr>
          <a:xfrm>
            <a:off x="7824447" y="6411513"/>
            <a:ext cx="3774282" cy="215444"/>
          </a:xfrm>
          <a:prstGeom prst="rect">
            <a:avLst/>
          </a:prstGeom>
          <a:noFill/>
        </p:spPr>
        <p:txBody>
          <a:bodyPr wrap="square">
            <a:spAutoFit/>
          </a:bodyPr>
          <a:lstStyle/>
          <a:p>
            <a:r>
              <a:rPr lang="en-US" altLang="zh-CN" sz="800" dirty="0"/>
              <a:t>ppt of </a:t>
            </a:r>
            <a:r>
              <a:rPr lang="en-US" altLang="zh-CN" sz="800" dirty="0" err="1"/>
              <a:t>Xinyu</a:t>
            </a:r>
            <a:r>
              <a:rPr lang="en-US" altLang="zh-CN" sz="800" dirty="0"/>
              <a:t> Yang</a:t>
            </a:r>
            <a:r>
              <a:rPr lang="zh-CN" altLang="en-US" sz="800" dirty="0"/>
              <a:t>图片出处</a:t>
            </a:r>
          </a:p>
        </p:txBody>
      </p:sp>
      <p:sp>
        <p:nvSpPr>
          <p:cNvPr id="18" name="文本框 17">
            <a:extLst>
              <a:ext uri="{FF2B5EF4-FFF2-40B4-BE49-F238E27FC236}">
                <a16:creationId xmlns:a16="http://schemas.microsoft.com/office/drawing/2014/main" id="{CA6F7395-6E14-4FC0-B247-99E3C1F8FBAB}"/>
              </a:ext>
            </a:extLst>
          </p:cNvPr>
          <p:cNvSpPr txBox="1"/>
          <p:nvPr/>
        </p:nvSpPr>
        <p:spPr>
          <a:xfrm>
            <a:off x="1093738" y="2736813"/>
            <a:ext cx="5987952" cy="1569660"/>
          </a:xfrm>
          <a:prstGeom prst="rect">
            <a:avLst/>
          </a:prstGeom>
          <a:noFill/>
        </p:spPr>
        <p:txBody>
          <a:bodyPr wrap="square">
            <a:spAutoFit/>
          </a:bodyPr>
          <a:lstStyle/>
          <a:p>
            <a:pPr marL="285750" indent="-285750">
              <a:buFont typeface="Arial" panose="020B0604020202020204" pitchFamily="34" charset="0"/>
              <a:buChar char="•"/>
            </a:pPr>
            <a:r>
              <a:rPr lang="zh-CN" altLang="en-US" sz="2400" dirty="0"/>
              <a:t>第一周：学习</a:t>
            </a:r>
            <a:r>
              <a:rPr lang="en-US" altLang="zh-CN" sz="2400" dirty="0"/>
              <a:t>go</a:t>
            </a:r>
            <a:r>
              <a:rPr lang="zh-CN" altLang="en-US" sz="2400" dirty="0"/>
              <a:t>语言</a:t>
            </a:r>
            <a:endParaRPr lang="en-US" altLang="zh-CN" sz="2400" dirty="0"/>
          </a:p>
          <a:p>
            <a:pPr marL="285750" indent="-285750">
              <a:buFont typeface="Arial" panose="020B0604020202020204" pitchFamily="34" charset="0"/>
              <a:buChar char="•"/>
            </a:pPr>
            <a:r>
              <a:rPr lang="zh-CN" altLang="en-US" sz="2400" dirty="0"/>
              <a:t>第二周：阅读</a:t>
            </a:r>
            <a:r>
              <a:rPr lang="en-US" altLang="zh-CN" sz="2400" dirty="0"/>
              <a:t>raft</a:t>
            </a:r>
            <a:r>
              <a:rPr lang="zh-CN" altLang="en-US" sz="2400" dirty="0"/>
              <a:t>原论文</a:t>
            </a:r>
            <a:endParaRPr lang="en-US" altLang="zh-CN" sz="2400" dirty="0"/>
          </a:p>
          <a:p>
            <a:pPr marL="285750" indent="-285750">
              <a:buFont typeface="Arial" panose="020B0604020202020204" pitchFamily="34" charset="0"/>
              <a:buChar char="•"/>
            </a:pPr>
            <a:r>
              <a:rPr lang="zh-CN" altLang="en-US" sz="2400" dirty="0"/>
              <a:t>第三周：完成</a:t>
            </a:r>
            <a:r>
              <a:rPr lang="en-US" altLang="zh-CN" sz="2400" dirty="0"/>
              <a:t>Lab 2(A) &amp; Lab 2(B)</a:t>
            </a:r>
          </a:p>
          <a:p>
            <a:pPr marL="285750" indent="-285750">
              <a:buFont typeface="Arial" panose="020B0604020202020204" pitchFamily="34" charset="0"/>
              <a:buChar char="•"/>
            </a:pPr>
            <a:r>
              <a:rPr lang="zh-CN" altLang="en-US" sz="2400" dirty="0"/>
              <a:t>第四周：完成</a:t>
            </a:r>
            <a:r>
              <a:rPr lang="en-US" altLang="zh-CN" sz="2400" dirty="0"/>
              <a:t>Lab 2(C) &amp; </a:t>
            </a:r>
            <a:r>
              <a:rPr lang="zh-CN" altLang="en-US" sz="2400" dirty="0"/>
              <a:t>尝试</a:t>
            </a:r>
            <a:r>
              <a:rPr lang="en-US" altLang="zh-CN" sz="2400" dirty="0"/>
              <a:t>bonus</a:t>
            </a:r>
          </a:p>
        </p:txBody>
      </p:sp>
      <p:sp>
        <p:nvSpPr>
          <p:cNvPr id="20" name="文本框 19">
            <a:extLst>
              <a:ext uri="{FF2B5EF4-FFF2-40B4-BE49-F238E27FC236}">
                <a16:creationId xmlns:a16="http://schemas.microsoft.com/office/drawing/2014/main" id="{0AD6B308-898C-41C7-BD3E-AE05C98321A9}"/>
              </a:ext>
            </a:extLst>
          </p:cNvPr>
          <p:cNvSpPr txBox="1"/>
          <p:nvPr/>
        </p:nvSpPr>
        <p:spPr>
          <a:xfrm>
            <a:off x="469409" y="1936323"/>
            <a:ext cx="1620957" cy="523220"/>
          </a:xfrm>
          <a:prstGeom prst="rect">
            <a:avLst/>
          </a:prstGeom>
          <a:noFill/>
        </p:spPr>
        <p:txBody>
          <a:bodyPr wrap="none" rtlCol="0">
            <a:spAutoFit/>
          </a:bodyPr>
          <a:lstStyle/>
          <a:p>
            <a:pPr lvl="0">
              <a:defRPr/>
            </a:pPr>
            <a:r>
              <a:rPr kumimoji="1" lang="zh-CN" altLang="en-US" sz="2800" dirty="0">
                <a:solidFill>
                  <a:srgbClr val="44546A"/>
                </a:solidFill>
                <a:latin typeface="思源黑体 Medium" panose="020B0600000000000000" pitchFamily="34" charset="-122"/>
                <a:ea typeface="思源黑体 Medium" panose="020B0600000000000000" pitchFamily="34" charset="-122"/>
              </a:rPr>
              <a:t>工作安排</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spTree>
    <p:extLst>
      <p:ext uri="{BB962C8B-B14F-4D97-AF65-F5344CB8AC3E}">
        <p14:creationId xmlns:p14="http://schemas.microsoft.com/office/powerpoint/2010/main" val="1068238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7DAC8EB-FA83-7E4C-AF62-241BA0588B17}"/>
              </a:ext>
            </a:extLst>
          </p:cNvPr>
          <p:cNvSpPr/>
          <p:nvPr/>
        </p:nvSpPr>
        <p:spPr>
          <a:xfrm>
            <a:off x="5070393" y="668411"/>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2">
            <a:extLst>
              <a:ext uri="{FF2B5EF4-FFF2-40B4-BE49-F238E27FC236}">
                <a16:creationId xmlns:a16="http://schemas.microsoft.com/office/drawing/2014/main" id="{87BF9EF1-4524-664B-B4E4-F19DF76D9A44}"/>
              </a:ext>
            </a:extLst>
          </p:cNvPr>
          <p:cNvSpPr/>
          <p:nvPr/>
        </p:nvSpPr>
        <p:spPr>
          <a:xfrm>
            <a:off x="4507730" y="1424652"/>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3">
            <a:extLst>
              <a:ext uri="{FF2B5EF4-FFF2-40B4-BE49-F238E27FC236}">
                <a16:creationId xmlns:a16="http://schemas.microsoft.com/office/drawing/2014/main" id="{0B261106-7C4E-5C45-85CE-F2A206EC566B}"/>
              </a:ext>
            </a:extLst>
          </p:cNvPr>
          <p:cNvSpPr/>
          <p:nvPr/>
        </p:nvSpPr>
        <p:spPr>
          <a:xfrm>
            <a:off x="4750882" y="1887516"/>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5" name="圆角矩形 4">
            <a:extLst>
              <a:ext uri="{FF2B5EF4-FFF2-40B4-BE49-F238E27FC236}">
                <a16:creationId xmlns:a16="http://schemas.microsoft.com/office/drawing/2014/main" id="{DA32410C-A7A8-484A-9119-0B7FF46D9A48}"/>
              </a:ext>
            </a:extLst>
          </p:cNvPr>
          <p:cNvSpPr/>
          <p:nvPr/>
        </p:nvSpPr>
        <p:spPr>
          <a:xfrm>
            <a:off x="7318469" y="1320858"/>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文本框 7">
            <a:extLst>
              <a:ext uri="{FF2B5EF4-FFF2-40B4-BE49-F238E27FC236}">
                <a16:creationId xmlns:a16="http://schemas.microsoft.com/office/drawing/2014/main" id="{0CEEC32F-A461-E14B-BA72-2A0A3033AF09}"/>
              </a:ext>
            </a:extLst>
          </p:cNvPr>
          <p:cNvSpPr txBox="1"/>
          <p:nvPr/>
        </p:nvSpPr>
        <p:spPr>
          <a:xfrm>
            <a:off x="4208303" y="2962688"/>
            <a:ext cx="3775393" cy="707886"/>
          </a:xfrm>
          <a:prstGeom prst="rect">
            <a:avLst/>
          </a:prstGeom>
          <a:noFill/>
        </p:spPr>
        <p:txBody>
          <a:bodyPr wrap="none" rtlCol="0">
            <a:spAutoFit/>
          </a:bodyPr>
          <a:lstStyle/>
          <a:p>
            <a:pPr lvl="0">
              <a:defRPr/>
            </a:pPr>
            <a:r>
              <a:rPr kumimoji="1" lang="zh-CN" altLang="en-US" sz="4000" dirty="0">
                <a:solidFill>
                  <a:srgbClr val="44546A"/>
                </a:solidFill>
                <a:latin typeface="思源黑体 Medium" panose="020B0600000000000000" pitchFamily="34" charset="-122"/>
                <a:ea typeface="思源黑体 Medium" panose="020B0600000000000000" pitchFamily="34" charset="-122"/>
              </a:rPr>
              <a:t>祝大家暑假愉快</a:t>
            </a:r>
            <a:endParaRPr kumimoji="1" lang="en-US" altLang="zh-CN" sz="4000" dirty="0">
              <a:solidFill>
                <a:srgbClr val="44546A"/>
              </a:solidFill>
              <a:latin typeface="思源黑体 Medium" panose="020B0600000000000000" pitchFamily="34" charset="-122"/>
              <a:ea typeface="思源黑体 Medium" panose="020B0600000000000000" pitchFamily="34" charset="-122"/>
            </a:endParaRPr>
          </a:p>
        </p:txBody>
      </p:sp>
    </p:spTree>
    <p:extLst>
      <p:ext uri="{BB962C8B-B14F-4D97-AF65-F5344CB8AC3E}">
        <p14:creationId xmlns:p14="http://schemas.microsoft.com/office/powerpoint/2010/main" val="2535809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8DA3CB5F-1503-E746-9628-A1BBBFB0E622}"/>
              </a:ext>
            </a:extLst>
          </p:cNvPr>
          <p:cNvSpPr/>
          <p:nvPr/>
        </p:nvSpPr>
        <p:spPr>
          <a:xfrm>
            <a:off x="1377185" y="1908877"/>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3" name="圆角矩形 2">
            <a:extLst>
              <a:ext uri="{FF2B5EF4-FFF2-40B4-BE49-F238E27FC236}">
                <a16:creationId xmlns:a16="http://schemas.microsoft.com/office/drawing/2014/main" id="{4C109A9E-E625-D345-B7EF-011E1E7F394F}"/>
              </a:ext>
            </a:extLst>
          </p:cNvPr>
          <p:cNvSpPr/>
          <p:nvPr/>
        </p:nvSpPr>
        <p:spPr>
          <a:xfrm>
            <a:off x="1377185" y="4764589"/>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3">
            <a:extLst>
              <a:ext uri="{FF2B5EF4-FFF2-40B4-BE49-F238E27FC236}">
                <a16:creationId xmlns:a16="http://schemas.microsoft.com/office/drawing/2014/main" id="{486E12EB-7092-5646-AEE3-3DE5F1A719B8}"/>
              </a:ext>
            </a:extLst>
          </p:cNvPr>
          <p:cNvSpPr/>
          <p:nvPr/>
        </p:nvSpPr>
        <p:spPr>
          <a:xfrm>
            <a:off x="914622" y="4901681"/>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7">
            <a:extLst>
              <a:ext uri="{FF2B5EF4-FFF2-40B4-BE49-F238E27FC236}">
                <a16:creationId xmlns:a16="http://schemas.microsoft.com/office/drawing/2014/main" id="{6B65396D-DE81-BB4E-A0AF-C8CA0D531262}"/>
              </a:ext>
            </a:extLst>
          </p:cNvPr>
          <p:cNvSpPr/>
          <p:nvPr/>
        </p:nvSpPr>
        <p:spPr>
          <a:xfrm>
            <a:off x="4288951" y="2408609"/>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9" name="文本框 8">
            <a:extLst>
              <a:ext uri="{FF2B5EF4-FFF2-40B4-BE49-F238E27FC236}">
                <a16:creationId xmlns:a16="http://schemas.microsoft.com/office/drawing/2014/main" id="{D0CEEF81-AB73-7A49-955D-70ED3E67D5F0}"/>
              </a:ext>
            </a:extLst>
          </p:cNvPr>
          <p:cNvSpPr txBox="1"/>
          <p:nvPr/>
        </p:nvSpPr>
        <p:spPr>
          <a:xfrm>
            <a:off x="1852337" y="2721883"/>
            <a:ext cx="1798045"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6000" b="0" i="0" u="none" strike="noStrike" kern="1200" cap="none" spc="0" normalizeH="0" baseline="0" noProof="0" dirty="0">
                <a:ln>
                  <a:noFill/>
                </a:ln>
                <a:solidFill>
                  <a:srgbClr val="44546A"/>
                </a:solidFill>
                <a:effectLst/>
                <a:uLnTx/>
                <a:uFillTx/>
                <a:latin typeface="思源宋体 CN Medium" panose="02020500000000000000" pitchFamily="18" charset="-122"/>
                <a:ea typeface="思源宋体 CN Medium" panose="02020500000000000000" pitchFamily="18" charset="-122"/>
              </a:rPr>
              <a:t>目录</a:t>
            </a:r>
          </a:p>
        </p:txBody>
      </p:sp>
      <p:sp>
        <p:nvSpPr>
          <p:cNvPr id="11" name="文本框 10">
            <a:extLst>
              <a:ext uri="{FF2B5EF4-FFF2-40B4-BE49-F238E27FC236}">
                <a16:creationId xmlns:a16="http://schemas.microsoft.com/office/drawing/2014/main" id="{0039493F-218F-2343-B26A-CB85AC46D7A3}"/>
              </a:ext>
            </a:extLst>
          </p:cNvPr>
          <p:cNvSpPr txBox="1"/>
          <p:nvPr/>
        </p:nvSpPr>
        <p:spPr>
          <a:xfrm>
            <a:off x="3545478" y="3293523"/>
            <a:ext cx="1798045"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rPr>
              <a:t>CON</a:t>
            </a:r>
            <a:r>
              <a:rPr kumimoji="1" lang="en-US" altLang="zh-CN" sz="2000" b="0" i="0" u="none" strike="noStrike" kern="1200" cap="none" spc="0" normalizeH="0" baseline="0" noProof="0">
                <a:ln>
                  <a:noFill/>
                </a:ln>
                <a:solidFill>
                  <a:srgbClr val="44546A"/>
                </a:solidFill>
                <a:effectLst/>
                <a:uLnTx/>
                <a:uFillTx/>
                <a:latin typeface="思源宋体 CN Medium" panose="02020500000000000000" pitchFamily="18" charset="-122"/>
                <a:ea typeface="思源宋体 CN Medium" panose="02020500000000000000" pitchFamily="18" charset="-122"/>
              </a:rPr>
              <a:t>TENTS</a:t>
            </a:r>
            <a:endParaRPr kumimoji="1" lang="zh-CN" altLang="en-US" sz="2000" b="0" i="0" u="none" strike="noStrike" kern="1200" cap="none" spc="0" normalizeH="0" baseline="0" noProof="0">
              <a:ln>
                <a:noFill/>
              </a:ln>
              <a:solidFill>
                <a:srgbClr val="44546A"/>
              </a:solidFill>
              <a:effectLst/>
              <a:uLnTx/>
              <a:uFillTx/>
              <a:latin typeface="思源宋体 CN Medium" panose="02020500000000000000" pitchFamily="18" charset="-122"/>
              <a:ea typeface="思源宋体 CN Medium" panose="02020500000000000000" pitchFamily="18" charset="-122"/>
            </a:endParaRPr>
          </a:p>
        </p:txBody>
      </p:sp>
      <p:sp>
        <p:nvSpPr>
          <p:cNvPr id="13" name="文本框 12">
            <a:extLst>
              <a:ext uri="{FF2B5EF4-FFF2-40B4-BE49-F238E27FC236}">
                <a16:creationId xmlns:a16="http://schemas.microsoft.com/office/drawing/2014/main" id="{4AF5541D-A47E-904C-8025-C2087E61F00F}"/>
              </a:ext>
            </a:extLst>
          </p:cNvPr>
          <p:cNvSpPr txBox="1"/>
          <p:nvPr/>
        </p:nvSpPr>
        <p:spPr>
          <a:xfrm>
            <a:off x="6519553" y="1472540"/>
            <a:ext cx="130966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prstClr val="white">
                    <a:lumMod val="85000"/>
                  </a:prstClr>
                </a:solidFill>
                <a:effectLst/>
                <a:uLnTx/>
                <a:uFillTx/>
                <a:latin typeface="思源黑体 Medium" panose="020B0600000000000000" pitchFamily="34" charset="-122"/>
                <a:ea typeface="思源黑体 Medium" panose="020B0600000000000000" pitchFamily="34" charset="-122"/>
              </a:rPr>
              <a:t>01</a:t>
            </a:r>
            <a:endParaRPr kumimoji="1" lang="zh-CN" altLang="en-US" sz="6000" b="0" i="0" u="none" strike="noStrike" kern="1200" cap="none" spc="0" normalizeH="0" baseline="0" noProof="0" dirty="0">
              <a:ln>
                <a:noFill/>
              </a:ln>
              <a:solidFill>
                <a:prstClr val="white">
                  <a:lumMod val="85000"/>
                </a:prstClr>
              </a:solidFill>
              <a:effectLst/>
              <a:uLnTx/>
              <a:uFillTx/>
              <a:latin typeface="思源黑体 Medium" panose="020B0600000000000000" pitchFamily="34" charset="-122"/>
              <a:ea typeface="思源黑体 Medium" panose="020B0600000000000000" pitchFamily="34" charset="-122"/>
            </a:endParaRPr>
          </a:p>
        </p:txBody>
      </p:sp>
      <p:sp>
        <p:nvSpPr>
          <p:cNvPr id="14" name="文本框 13">
            <a:extLst>
              <a:ext uri="{FF2B5EF4-FFF2-40B4-BE49-F238E27FC236}">
                <a16:creationId xmlns:a16="http://schemas.microsoft.com/office/drawing/2014/main" id="{53E9E365-0A36-084E-ABD0-16598F3CCB7B}"/>
              </a:ext>
            </a:extLst>
          </p:cNvPr>
          <p:cNvSpPr txBox="1"/>
          <p:nvPr/>
        </p:nvSpPr>
        <p:spPr>
          <a:xfrm>
            <a:off x="6462339" y="3120724"/>
            <a:ext cx="108555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prstClr val="white">
                    <a:lumMod val="85000"/>
                  </a:prstClr>
                </a:solidFill>
                <a:effectLst/>
                <a:uLnTx/>
                <a:uFillTx/>
                <a:latin typeface="思源黑体 Medium" panose="020B0600000000000000" pitchFamily="34" charset="-122"/>
                <a:ea typeface="思源黑体 Medium" panose="020B0600000000000000" pitchFamily="34" charset="-122"/>
              </a:rPr>
              <a:t>02</a:t>
            </a:r>
            <a:endParaRPr kumimoji="1" lang="zh-CN" altLang="en-US" sz="6000" b="0" i="0" u="none" strike="noStrike" kern="1200" cap="none" spc="0" normalizeH="0" baseline="0" noProof="0" dirty="0">
              <a:ln>
                <a:noFill/>
              </a:ln>
              <a:solidFill>
                <a:prstClr val="white">
                  <a:lumMod val="85000"/>
                </a:prstClr>
              </a:solidFill>
              <a:effectLst/>
              <a:uLnTx/>
              <a:uFillTx/>
              <a:latin typeface="思源黑体 Medium" panose="020B0600000000000000" pitchFamily="34" charset="-122"/>
              <a:ea typeface="思源黑体 Medium" panose="020B0600000000000000" pitchFamily="34" charset="-122"/>
            </a:endParaRPr>
          </a:p>
        </p:txBody>
      </p:sp>
      <p:sp>
        <p:nvSpPr>
          <p:cNvPr id="17" name="文本框 16">
            <a:extLst>
              <a:ext uri="{FF2B5EF4-FFF2-40B4-BE49-F238E27FC236}">
                <a16:creationId xmlns:a16="http://schemas.microsoft.com/office/drawing/2014/main" id="{6E9F6C0D-6AEF-8745-A34F-7A7C3073A4E5}"/>
              </a:ext>
            </a:extLst>
          </p:cNvPr>
          <p:cNvSpPr txBox="1"/>
          <p:nvPr/>
        </p:nvSpPr>
        <p:spPr>
          <a:xfrm>
            <a:off x="7547893" y="1554934"/>
            <a:ext cx="283944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0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什么是</a:t>
            </a:r>
            <a:r>
              <a:rPr kumimoji="1" lang="en-US" altLang="zh-CN" sz="40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Raft</a:t>
            </a:r>
          </a:p>
        </p:txBody>
      </p:sp>
      <p:sp>
        <p:nvSpPr>
          <p:cNvPr id="18" name="文本框 17">
            <a:extLst>
              <a:ext uri="{FF2B5EF4-FFF2-40B4-BE49-F238E27FC236}">
                <a16:creationId xmlns:a16="http://schemas.microsoft.com/office/drawing/2014/main" id="{06745111-3382-E04E-88E1-7B264BE8057D}"/>
              </a:ext>
            </a:extLst>
          </p:cNvPr>
          <p:cNvSpPr txBox="1"/>
          <p:nvPr/>
        </p:nvSpPr>
        <p:spPr>
          <a:xfrm>
            <a:off x="7526677" y="3236825"/>
            <a:ext cx="274947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0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实现与细节</a:t>
            </a:r>
          </a:p>
        </p:txBody>
      </p:sp>
      <p:sp>
        <p:nvSpPr>
          <p:cNvPr id="21" name="文本框 20">
            <a:extLst>
              <a:ext uri="{FF2B5EF4-FFF2-40B4-BE49-F238E27FC236}">
                <a16:creationId xmlns:a16="http://schemas.microsoft.com/office/drawing/2014/main" id="{11A545D7-CEB4-BB4B-8D99-8C7A0EA05E04}"/>
              </a:ext>
            </a:extLst>
          </p:cNvPr>
          <p:cNvSpPr txBox="1"/>
          <p:nvPr/>
        </p:nvSpPr>
        <p:spPr>
          <a:xfrm>
            <a:off x="7547893" y="2211204"/>
            <a:ext cx="14189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50000"/>
                    <a:lumOff val="50000"/>
                  </a:prstClr>
                </a:solidFill>
                <a:effectLst/>
                <a:uLnTx/>
                <a:uFillTx/>
                <a:latin typeface="思源黑体 Medium" panose="020B0600000000000000" pitchFamily="34" charset="-122"/>
                <a:ea typeface="思源黑体 Medium" panose="020B0600000000000000" pitchFamily="34" charset="-122"/>
              </a:rPr>
              <a:t>What is Raft</a:t>
            </a:r>
            <a:endParaRPr kumimoji="0" lang="en" altLang="zh-CN" sz="1200" b="0" i="0" u="none" strike="noStrike" kern="1200" cap="none" spc="0" normalizeH="0" baseline="0" noProof="0" dirty="0">
              <a:ln>
                <a:noFill/>
              </a:ln>
              <a:solidFill>
                <a:prstClr val="black">
                  <a:lumMod val="50000"/>
                  <a:lumOff val="50000"/>
                </a:prstClr>
              </a:solidFill>
              <a:effectLst/>
              <a:uLnTx/>
              <a:uFillTx/>
              <a:latin typeface="思源黑体 Medium" panose="020B0600000000000000" pitchFamily="34" charset="-122"/>
              <a:ea typeface="思源黑体 Medium" panose="020B0600000000000000" pitchFamily="34" charset="-122"/>
            </a:endParaRPr>
          </a:p>
        </p:txBody>
      </p:sp>
      <p:sp>
        <p:nvSpPr>
          <p:cNvPr id="22" name="文本框 21">
            <a:extLst>
              <a:ext uri="{FF2B5EF4-FFF2-40B4-BE49-F238E27FC236}">
                <a16:creationId xmlns:a16="http://schemas.microsoft.com/office/drawing/2014/main" id="{7295A1E8-303C-3B4B-8BDB-B4F444D008A9}"/>
              </a:ext>
            </a:extLst>
          </p:cNvPr>
          <p:cNvSpPr txBox="1"/>
          <p:nvPr/>
        </p:nvSpPr>
        <p:spPr>
          <a:xfrm>
            <a:off x="7547893" y="3941033"/>
            <a:ext cx="183095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lumMod val="50000"/>
                    <a:lumOff val="50000"/>
                  </a:prstClr>
                </a:solidFill>
                <a:effectLst/>
                <a:uLnTx/>
                <a:uFillTx/>
                <a:latin typeface="思源黑体 Medium" panose="020B0600000000000000" pitchFamily="34" charset="-122"/>
                <a:ea typeface="思源黑体 Medium" panose="020B0600000000000000" pitchFamily="34" charset="-122"/>
              </a:rPr>
              <a:t>Implement and details</a:t>
            </a:r>
          </a:p>
        </p:txBody>
      </p:sp>
      <p:sp>
        <p:nvSpPr>
          <p:cNvPr id="25" name="圆角矩形 1">
            <a:extLst>
              <a:ext uri="{FF2B5EF4-FFF2-40B4-BE49-F238E27FC236}">
                <a16:creationId xmlns:a16="http://schemas.microsoft.com/office/drawing/2014/main" id="{D3456D5A-C63D-4AC3-A4F7-EE0D24E2150E}"/>
              </a:ext>
            </a:extLst>
          </p:cNvPr>
          <p:cNvSpPr/>
          <p:nvPr/>
        </p:nvSpPr>
        <p:spPr>
          <a:xfrm>
            <a:off x="1377185" y="1912769"/>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26" name="圆角矩形 7">
            <a:extLst>
              <a:ext uri="{FF2B5EF4-FFF2-40B4-BE49-F238E27FC236}">
                <a16:creationId xmlns:a16="http://schemas.microsoft.com/office/drawing/2014/main" id="{38B69FE1-7851-469B-9354-47D7B74854FA}"/>
              </a:ext>
            </a:extLst>
          </p:cNvPr>
          <p:cNvSpPr/>
          <p:nvPr/>
        </p:nvSpPr>
        <p:spPr>
          <a:xfrm>
            <a:off x="4288951" y="2412501"/>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16" name="文本框 15">
            <a:extLst>
              <a:ext uri="{FF2B5EF4-FFF2-40B4-BE49-F238E27FC236}">
                <a16:creationId xmlns:a16="http://schemas.microsoft.com/office/drawing/2014/main" id="{C1BD50E7-CC83-4B43-8E13-5C8B1E674657}"/>
              </a:ext>
            </a:extLst>
          </p:cNvPr>
          <p:cNvSpPr txBox="1"/>
          <p:nvPr/>
        </p:nvSpPr>
        <p:spPr>
          <a:xfrm>
            <a:off x="6462339" y="4912491"/>
            <a:ext cx="108555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prstClr val="white">
                    <a:lumMod val="85000"/>
                  </a:prstClr>
                </a:solidFill>
                <a:effectLst/>
                <a:uLnTx/>
                <a:uFillTx/>
                <a:latin typeface="思源黑体 Medium" panose="020B0600000000000000" pitchFamily="34" charset="-122"/>
                <a:ea typeface="思源黑体 Medium" panose="020B0600000000000000" pitchFamily="34" charset="-122"/>
              </a:rPr>
              <a:t>03</a:t>
            </a:r>
            <a:endParaRPr kumimoji="1" lang="zh-CN" altLang="en-US" sz="6000" b="0" i="0" u="none" strike="noStrike" kern="1200" cap="none" spc="0" normalizeH="0" baseline="0" noProof="0" dirty="0">
              <a:ln>
                <a:noFill/>
              </a:ln>
              <a:solidFill>
                <a:prstClr val="white">
                  <a:lumMod val="85000"/>
                </a:prstClr>
              </a:solidFill>
              <a:effectLst/>
              <a:uLnTx/>
              <a:uFillTx/>
              <a:latin typeface="思源黑体 Medium" panose="020B0600000000000000" pitchFamily="34" charset="-122"/>
              <a:ea typeface="思源黑体 Medium" panose="020B0600000000000000" pitchFamily="34" charset="-122"/>
            </a:endParaRPr>
          </a:p>
        </p:txBody>
      </p:sp>
      <p:sp>
        <p:nvSpPr>
          <p:cNvPr id="19" name="文本框 18">
            <a:extLst>
              <a:ext uri="{FF2B5EF4-FFF2-40B4-BE49-F238E27FC236}">
                <a16:creationId xmlns:a16="http://schemas.microsoft.com/office/drawing/2014/main" id="{9AFD17F8-DACD-4857-8C78-AB87BC76414B}"/>
              </a:ext>
            </a:extLst>
          </p:cNvPr>
          <p:cNvSpPr txBox="1"/>
          <p:nvPr/>
        </p:nvSpPr>
        <p:spPr>
          <a:xfrm>
            <a:off x="7526677" y="5028592"/>
            <a:ext cx="121058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000" dirty="0">
                <a:solidFill>
                  <a:srgbClr val="44546A"/>
                </a:solidFill>
                <a:latin typeface="思源黑体 Medium" panose="020B0600000000000000" pitchFamily="34" charset="-122"/>
                <a:ea typeface="思源黑体 Medium" panose="020B0600000000000000" pitchFamily="34" charset="-122"/>
              </a:rPr>
              <a:t>要求</a:t>
            </a:r>
            <a:endParaRPr kumimoji="1" lang="en-US" altLang="zh-CN" sz="4000" dirty="0">
              <a:solidFill>
                <a:srgbClr val="44546A"/>
              </a:solidFill>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E9D988D8-75CF-4D36-B5DC-D76930D44B81}"/>
              </a:ext>
            </a:extLst>
          </p:cNvPr>
          <p:cNvSpPr txBox="1"/>
          <p:nvPr/>
        </p:nvSpPr>
        <p:spPr>
          <a:xfrm>
            <a:off x="7547893" y="5732800"/>
            <a:ext cx="119891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50000"/>
                    <a:lumOff val="50000"/>
                  </a:prstClr>
                </a:solidFill>
                <a:effectLst/>
                <a:uLnTx/>
                <a:uFillTx/>
                <a:latin typeface="思源黑体 Medium" panose="020B0600000000000000" pitchFamily="34" charset="-122"/>
                <a:ea typeface="思源黑体 Medium" panose="020B0600000000000000" pitchFamily="34" charset="-122"/>
              </a:rPr>
              <a:t>Requirements</a:t>
            </a:r>
          </a:p>
        </p:txBody>
      </p:sp>
    </p:spTree>
    <p:extLst>
      <p:ext uri="{BB962C8B-B14F-4D97-AF65-F5344CB8AC3E}">
        <p14:creationId xmlns:p14="http://schemas.microsoft.com/office/powerpoint/2010/main" val="3848113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18" grpId="0"/>
      <p:bldP spid="21" grpId="0"/>
      <p:bldP spid="22" grpId="0"/>
      <p:bldP spid="16"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77DAC8EB-FA83-7E4C-AF62-241BA0588B17}"/>
              </a:ext>
            </a:extLst>
          </p:cNvPr>
          <p:cNvSpPr/>
          <p:nvPr/>
        </p:nvSpPr>
        <p:spPr>
          <a:xfrm>
            <a:off x="5070393" y="668411"/>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2">
            <a:extLst>
              <a:ext uri="{FF2B5EF4-FFF2-40B4-BE49-F238E27FC236}">
                <a16:creationId xmlns:a16="http://schemas.microsoft.com/office/drawing/2014/main" id="{87BF9EF1-4524-664B-B4E4-F19DF76D9A44}"/>
              </a:ext>
            </a:extLst>
          </p:cNvPr>
          <p:cNvSpPr/>
          <p:nvPr/>
        </p:nvSpPr>
        <p:spPr>
          <a:xfrm>
            <a:off x="4507730" y="1424652"/>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3">
            <a:extLst>
              <a:ext uri="{FF2B5EF4-FFF2-40B4-BE49-F238E27FC236}">
                <a16:creationId xmlns:a16="http://schemas.microsoft.com/office/drawing/2014/main" id="{0B261106-7C4E-5C45-85CE-F2A206EC566B}"/>
              </a:ext>
            </a:extLst>
          </p:cNvPr>
          <p:cNvSpPr/>
          <p:nvPr/>
        </p:nvSpPr>
        <p:spPr>
          <a:xfrm>
            <a:off x="4750882" y="1887516"/>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5" name="圆角矩形 4">
            <a:extLst>
              <a:ext uri="{FF2B5EF4-FFF2-40B4-BE49-F238E27FC236}">
                <a16:creationId xmlns:a16="http://schemas.microsoft.com/office/drawing/2014/main" id="{DA32410C-A7A8-484A-9119-0B7FF46D9A48}"/>
              </a:ext>
            </a:extLst>
          </p:cNvPr>
          <p:cNvSpPr/>
          <p:nvPr/>
        </p:nvSpPr>
        <p:spPr>
          <a:xfrm>
            <a:off x="7318469" y="1320858"/>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6" name="文本框 5">
            <a:extLst>
              <a:ext uri="{FF2B5EF4-FFF2-40B4-BE49-F238E27FC236}">
                <a16:creationId xmlns:a16="http://schemas.microsoft.com/office/drawing/2014/main" id="{ADE6D4DB-97A7-664D-A539-41472511B747}"/>
              </a:ext>
            </a:extLst>
          </p:cNvPr>
          <p:cNvSpPr txBox="1"/>
          <p:nvPr/>
        </p:nvSpPr>
        <p:spPr>
          <a:xfrm>
            <a:off x="5281898" y="1565553"/>
            <a:ext cx="1798045"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第一部分</a:t>
            </a:r>
          </a:p>
        </p:txBody>
      </p:sp>
      <p:sp>
        <p:nvSpPr>
          <p:cNvPr id="7" name="文本框 6">
            <a:extLst>
              <a:ext uri="{FF2B5EF4-FFF2-40B4-BE49-F238E27FC236}">
                <a16:creationId xmlns:a16="http://schemas.microsoft.com/office/drawing/2014/main" id="{2AA5CD6C-CEAA-2F4F-84CB-CDF42E3F6FB0}"/>
              </a:ext>
            </a:extLst>
          </p:cNvPr>
          <p:cNvSpPr txBox="1"/>
          <p:nvPr/>
        </p:nvSpPr>
        <p:spPr>
          <a:xfrm>
            <a:off x="5293773" y="1998761"/>
            <a:ext cx="1774295"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PART</a:t>
            </a:r>
            <a:r>
              <a:rPr kumimoji="1" lang="zh-CN" altLang="en-US"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 </a:t>
            </a:r>
            <a:r>
              <a:rPr kumimoji="1" lang="en-US" altLang="zh-CN"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rPr>
              <a:t>01</a:t>
            </a:r>
            <a:endParaRPr kumimoji="1" lang="zh-CN" altLang="en-US" sz="1600" b="0" i="0" u="none" strike="noStrike" kern="1200" cap="none" spc="0" normalizeH="0" baseline="0" noProof="0" dirty="0">
              <a:ln>
                <a:noFill/>
              </a:ln>
              <a:solidFill>
                <a:srgbClr val="44546A"/>
              </a:solidFill>
              <a:effectLst/>
              <a:uLnTx/>
              <a:uFillTx/>
              <a:latin typeface="思源黑体 Medium" panose="020B0600000000000000" pitchFamily="34" charset="-122"/>
              <a:ea typeface="思源黑体 Medium" panose="020B0600000000000000" pitchFamily="34" charset="-122"/>
            </a:endParaRPr>
          </a:p>
        </p:txBody>
      </p:sp>
      <p:sp>
        <p:nvSpPr>
          <p:cNvPr id="8" name="文本框 7">
            <a:extLst>
              <a:ext uri="{FF2B5EF4-FFF2-40B4-BE49-F238E27FC236}">
                <a16:creationId xmlns:a16="http://schemas.microsoft.com/office/drawing/2014/main" id="{0CEEC32F-A461-E14B-BA72-2A0A3033AF09}"/>
              </a:ext>
            </a:extLst>
          </p:cNvPr>
          <p:cNvSpPr txBox="1"/>
          <p:nvPr/>
        </p:nvSpPr>
        <p:spPr>
          <a:xfrm>
            <a:off x="3965083" y="2770523"/>
            <a:ext cx="4370620" cy="1107996"/>
          </a:xfrm>
          <a:prstGeom prst="rect">
            <a:avLst/>
          </a:prstGeom>
          <a:noFill/>
        </p:spPr>
        <p:txBody>
          <a:bodyPr wrap="none" rtlCol="0">
            <a:spAutoFit/>
          </a:bodyPr>
          <a:lstStyle/>
          <a:p>
            <a:pPr lvl="0">
              <a:defRPr/>
            </a:pPr>
            <a:r>
              <a:rPr kumimoji="1" lang="zh-CN" altLang="en-US" sz="6600" dirty="0">
                <a:solidFill>
                  <a:srgbClr val="44546A"/>
                </a:solidFill>
                <a:latin typeface="思源黑体 Medium" panose="020B0600000000000000" pitchFamily="34" charset="-122"/>
                <a:ea typeface="思源黑体 Medium" panose="020B0600000000000000" pitchFamily="34" charset="-122"/>
              </a:rPr>
              <a:t>什么是</a:t>
            </a:r>
            <a:r>
              <a:rPr kumimoji="1" lang="en-US" altLang="zh-CN" sz="6600" dirty="0">
                <a:solidFill>
                  <a:srgbClr val="44546A"/>
                </a:solidFill>
                <a:latin typeface="思源黑体 Medium" panose="020B0600000000000000" pitchFamily="34" charset="-122"/>
                <a:ea typeface="思源黑体 Medium" panose="020B0600000000000000" pitchFamily="34" charset="-122"/>
              </a:rPr>
              <a:t>Raft</a:t>
            </a:r>
          </a:p>
        </p:txBody>
      </p:sp>
      <p:sp>
        <p:nvSpPr>
          <p:cNvPr id="9" name="文本框 8">
            <a:extLst>
              <a:ext uri="{FF2B5EF4-FFF2-40B4-BE49-F238E27FC236}">
                <a16:creationId xmlns:a16="http://schemas.microsoft.com/office/drawing/2014/main" id="{473DBF93-FD30-194C-B730-87857EF96E77}"/>
              </a:ext>
            </a:extLst>
          </p:cNvPr>
          <p:cNvSpPr txBox="1"/>
          <p:nvPr/>
        </p:nvSpPr>
        <p:spPr>
          <a:xfrm>
            <a:off x="2343601" y="3878519"/>
            <a:ext cx="8073018" cy="1028423"/>
          </a:xfrm>
          <a:prstGeom prst="rect">
            <a:avLst/>
          </a:prstGeom>
          <a:noFill/>
        </p:spPr>
        <p:txBody>
          <a:bodyPr wrap="square" rtlCol="0">
            <a:spAutoFit/>
          </a:bodyPr>
          <a:lstStyle/>
          <a:p>
            <a:pPr lvl="0" algn="ctr">
              <a:lnSpc>
                <a:spcPct val="150000"/>
              </a:lnSpc>
              <a:defRPr/>
            </a:pPr>
            <a:r>
              <a:rPr lang="en-US" altLang="zh-CN" sz="1400" dirty="0">
                <a:solidFill>
                  <a:prstClr val="black">
                    <a:lumMod val="50000"/>
                    <a:lumOff val="50000"/>
                  </a:prstClr>
                </a:solidFill>
                <a:latin typeface="+mn-ea"/>
              </a:rPr>
              <a:t>Raft is a consensus algorithm for managing a replicated log. It produces a result equivalent to (multi-)Paxos, and it is as efficient as Paxos, but its structure is different from Paxos; this makes Raft more understandable than Paxos and also provides a better foundation for building practical systems.</a:t>
            </a:r>
            <a:endParaRPr kumimoji="0" lang="en" altLang="zh-CN" sz="1400" b="0" i="0" u="none" strike="noStrike" kern="1200" cap="none" spc="0" normalizeH="0" baseline="0" noProof="0" dirty="0">
              <a:ln>
                <a:noFill/>
              </a:ln>
              <a:solidFill>
                <a:prstClr val="black">
                  <a:lumMod val="50000"/>
                  <a:lumOff val="50000"/>
                </a:prstClr>
              </a:solidFill>
              <a:effectLst/>
              <a:uLnTx/>
              <a:uFillTx/>
              <a:latin typeface="+mn-ea"/>
              <a:ea typeface="思源黑体 CN Regular"/>
            </a:endParaRPr>
          </a:p>
        </p:txBody>
      </p:sp>
      <p:sp>
        <p:nvSpPr>
          <p:cNvPr id="10" name="AutoShape 2" descr="Raft logo">
            <a:extLst>
              <a:ext uri="{FF2B5EF4-FFF2-40B4-BE49-F238E27FC236}">
                <a16:creationId xmlns:a16="http://schemas.microsoft.com/office/drawing/2014/main" id="{09F2CAF8-6964-4E2D-85E2-3A6A0DF4DA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6CBFE198-D128-4BFA-B48E-C20845257AE6}"/>
              </a:ext>
            </a:extLst>
          </p:cNvPr>
          <p:cNvPicPr>
            <a:picLocks noChangeAspect="1"/>
          </p:cNvPicPr>
          <p:nvPr/>
        </p:nvPicPr>
        <p:blipFill>
          <a:blip r:embed="rId3"/>
          <a:stretch>
            <a:fillRect/>
          </a:stretch>
        </p:blipFill>
        <p:spPr>
          <a:xfrm>
            <a:off x="8268949" y="2706460"/>
            <a:ext cx="1556491" cy="1069659"/>
          </a:xfrm>
          <a:prstGeom prst="rect">
            <a:avLst/>
          </a:prstGeom>
        </p:spPr>
      </p:pic>
    </p:spTree>
    <p:extLst>
      <p:ext uri="{BB962C8B-B14F-4D97-AF65-F5344CB8AC3E}">
        <p14:creationId xmlns:p14="http://schemas.microsoft.com/office/powerpoint/2010/main" val="4146469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9" cy="1464214"/>
            <a:chOff x="710085" y="954254"/>
            <a:chExt cx="3583399"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4113627" cy="523220"/>
          </a:xfrm>
          <a:prstGeom prst="rect">
            <a:avLst/>
          </a:prstGeom>
          <a:noFill/>
        </p:spPr>
        <p:txBody>
          <a:bodyPr wrap="none" rtlCol="0">
            <a:spAutoFit/>
          </a:bodyPr>
          <a:lstStyle/>
          <a:p>
            <a:pPr lvl="0">
              <a:defRPr/>
            </a:pPr>
            <a:r>
              <a:rPr kumimoji="1" lang="zh-CN" altLang="en-US" sz="2800" dirty="0">
                <a:solidFill>
                  <a:srgbClr val="44546A"/>
                </a:solidFill>
                <a:latin typeface="思源黑体 Medium" panose="020B0600000000000000" pitchFamily="34" charset="-122"/>
                <a:ea typeface="思源黑体 Medium" panose="020B0600000000000000" pitchFamily="34" charset="-122"/>
              </a:rPr>
              <a:t>从一致性</a:t>
            </a:r>
            <a:r>
              <a:rPr kumimoji="1" lang="en-US" altLang="zh-CN" sz="2800" dirty="0">
                <a:solidFill>
                  <a:srgbClr val="44546A"/>
                </a:solidFill>
                <a:latin typeface="思源黑体 Medium" panose="020B0600000000000000" pitchFamily="34" charset="-122"/>
                <a:ea typeface="思源黑体 Medium" panose="020B0600000000000000" pitchFamily="34" charset="-122"/>
              </a:rPr>
              <a:t>consensus</a:t>
            </a:r>
            <a:r>
              <a:rPr kumimoji="1" lang="zh-CN" altLang="en-US" sz="2800" dirty="0">
                <a:solidFill>
                  <a:srgbClr val="44546A"/>
                </a:solidFill>
                <a:latin typeface="思源黑体 Medium" panose="020B0600000000000000" pitchFamily="34" charset="-122"/>
                <a:ea typeface="思源黑体 Medium" panose="020B0600000000000000" pitchFamily="34" charset="-122"/>
              </a:rPr>
              <a:t>讲起</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pic>
        <p:nvPicPr>
          <p:cNvPr id="1026" name="Picture 2" descr="结构化P2P网络chord算法研究与分析">
            <a:extLst>
              <a:ext uri="{FF2B5EF4-FFF2-40B4-BE49-F238E27FC236}">
                <a16:creationId xmlns:a16="http://schemas.microsoft.com/office/drawing/2014/main" id="{FA345DB2-91BB-4E39-AD1E-05EED7AB7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74" y="1239253"/>
            <a:ext cx="4587826" cy="302494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462C0737-1FF4-4808-9BD5-AA6DE61DACA5}"/>
              </a:ext>
            </a:extLst>
          </p:cNvPr>
          <p:cNvSpPr txBox="1"/>
          <p:nvPr/>
        </p:nvSpPr>
        <p:spPr>
          <a:xfrm>
            <a:off x="2374334" y="4212056"/>
            <a:ext cx="1261884" cy="276999"/>
          </a:xfrm>
          <a:prstGeom prst="rect">
            <a:avLst/>
          </a:prstGeom>
          <a:noFill/>
        </p:spPr>
        <p:txBody>
          <a:bodyPr wrap="none" rtlCol="0">
            <a:spAutoFit/>
          </a:bodyPr>
          <a:lstStyle/>
          <a:p>
            <a:pPr lvl="0">
              <a:defRPr/>
            </a:pPr>
            <a:r>
              <a:rPr kumimoji="1" lang="zh-CN" altLang="en-US" sz="1200" strike="sngStrike" dirty="0">
                <a:solidFill>
                  <a:srgbClr val="44546A"/>
                </a:solidFill>
                <a:latin typeface="思源黑体 Medium" panose="020B0600000000000000" pitchFamily="34" charset="-122"/>
                <a:ea typeface="思源黑体 Medium" panose="020B0600000000000000" pitchFamily="34" charset="-122"/>
              </a:rPr>
              <a:t>走错片场的弦图</a:t>
            </a:r>
            <a:endParaRPr kumimoji="1" lang="en-US" altLang="zh-CN" sz="1200" strike="sngStrike" dirty="0">
              <a:solidFill>
                <a:srgbClr val="44546A"/>
              </a:solidFill>
              <a:latin typeface="思源黑体 Medium" panose="020B0600000000000000" pitchFamily="34" charset="-122"/>
              <a:ea typeface="思源黑体 Medium" panose="020B0600000000000000" pitchFamily="34" charset="-122"/>
            </a:endParaRPr>
          </a:p>
        </p:txBody>
      </p:sp>
      <p:grpSp>
        <p:nvGrpSpPr>
          <p:cNvPr id="16" name="组合 15">
            <a:extLst>
              <a:ext uri="{FF2B5EF4-FFF2-40B4-BE49-F238E27FC236}">
                <a16:creationId xmlns:a16="http://schemas.microsoft.com/office/drawing/2014/main" id="{9E19ACFA-57BA-4A1E-ABB7-6330E4F09513}"/>
              </a:ext>
            </a:extLst>
          </p:cNvPr>
          <p:cNvGrpSpPr/>
          <p:nvPr/>
        </p:nvGrpSpPr>
        <p:grpSpPr>
          <a:xfrm>
            <a:off x="6434395" y="1616117"/>
            <a:ext cx="4356922" cy="2446545"/>
            <a:chOff x="5752605" y="2710944"/>
            <a:chExt cx="4970513" cy="2820184"/>
          </a:xfrm>
        </p:grpSpPr>
        <p:pic>
          <p:nvPicPr>
            <p:cNvPr id="13" name="图片 12">
              <a:extLst>
                <a:ext uri="{FF2B5EF4-FFF2-40B4-BE49-F238E27FC236}">
                  <a16:creationId xmlns:a16="http://schemas.microsoft.com/office/drawing/2014/main" id="{AD973CDA-89EB-422C-A340-72E0E6309313}"/>
                </a:ext>
              </a:extLst>
            </p:cNvPr>
            <p:cNvPicPr>
              <a:picLocks noChangeAspect="1"/>
            </p:cNvPicPr>
            <p:nvPr/>
          </p:nvPicPr>
          <p:blipFill>
            <a:blip r:embed="rId3"/>
            <a:stretch>
              <a:fillRect/>
            </a:stretch>
          </p:blipFill>
          <p:spPr>
            <a:xfrm>
              <a:off x="5752605" y="2710944"/>
              <a:ext cx="4970513" cy="2820184"/>
            </a:xfrm>
            <a:prstGeom prst="rect">
              <a:avLst/>
            </a:prstGeom>
          </p:spPr>
        </p:pic>
        <p:sp>
          <p:nvSpPr>
            <p:cNvPr id="15" name="矩形 14">
              <a:extLst>
                <a:ext uri="{FF2B5EF4-FFF2-40B4-BE49-F238E27FC236}">
                  <a16:creationId xmlns:a16="http://schemas.microsoft.com/office/drawing/2014/main" id="{C1ABF655-6BBF-4869-859A-44E748CA8BBD}"/>
                </a:ext>
              </a:extLst>
            </p:cNvPr>
            <p:cNvSpPr/>
            <p:nvPr/>
          </p:nvSpPr>
          <p:spPr>
            <a:xfrm>
              <a:off x="5791199" y="4642515"/>
              <a:ext cx="806115" cy="774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F8ABCDEC-9334-47D2-82A3-FBCF7767A12E}"/>
              </a:ext>
            </a:extLst>
          </p:cNvPr>
          <p:cNvSpPr txBox="1"/>
          <p:nvPr/>
        </p:nvSpPr>
        <p:spPr>
          <a:xfrm>
            <a:off x="7488182" y="4175642"/>
            <a:ext cx="2329484" cy="276999"/>
          </a:xfrm>
          <a:prstGeom prst="rect">
            <a:avLst/>
          </a:prstGeom>
          <a:noFill/>
        </p:spPr>
        <p:txBody>
          <a:bodyPr wrap="none" rtlCol="0">
            <a:spAutoFit/>
          </a:bodyPr>
          <a:lstStyle/>
          <a:p>
            <a:pPr lvl="0">
              <a:defRPr/>
            </a:pPr>
            <a:r>
              <a:rPr kumimoji="1" lang="zh-CN" altLang="en-US" sz="1200" strike="sngStrike" dirty="0">
                <a:solidFill>
                  <a:srgbClr val="44546A"/>
                </a:solidFill>
                <a:latin typeface="思源黑体 Medium" panose="020B0600000000000000" pitchFamily="34" charset="-122"/>
                <a:ea typeface="思源黑体 Medium" panose="020B0600000000000000" pitchFamily="34" charset="-122"/>
              </a:rPr>
              <a:t>虚构的</a:t>
            </a:r>
            <a:r>
              <a:rPr kumimoji="1" lang="en-US" altLang="zh-CN" sz="1200" strike="sngStrike" dirty="0">
                <a:solidFill>
                  <a:srgbClr val="44546A"/>
                </a:solidFill>
                <a:latin typeface="思源黑体 Medium" panose="020B0600000000000000" pitchFamily="34" charset="-122"/>
                <a:ea typeface="思源黑体 Medium" panose="020B0600000000000000" pitchFamily="34" charset="-122"/>
              </a:rPr>
              <a:t>Amazon</a:t>
            </a:r>
            <a:r>
              <a:rPr kumimoji="1" lang="zh-CN" altLang="en-US" sz="1200" strike="sngStrike" dirty="0">
                <a:solidFill>
                  <a:srgbClr val="44546A"/>
                </a:solidFill>
                <a:latin typeface="思源黑体 Medium" panose="020B0600000000000000" pitchFamily="34" charset="-122"/>
                <a:ea typeface="思源黑体 Medium" panose="020B0600000000000000" pitchFamily="34" charset="-122"/>
              </a:rPr>
              <a:t>数据中心分布图</a:t>
            </a:r>
            <a:endParaRPr kumimoji="1" lang="en-US" altLang="zh-CN" sz="1200" strike="sngStrike" dirty="0">
              <a:solidFill>
                <a:srgbClr val="44546A"/>
              </a:solidFill>
              <a:latin typeface="思源黑体 Medium" panose="020B0600000000000000" pitchFamily="34" charset="-122"/>
              <a:ea typeface="思源黑体 Medium" panose="020B0600000000000000" pitchFamily="34" charset="-122"/>
            </a:endParaRPr>
          </a:p>
        </p:txBody>
      </p:sp>
      <p:sp>
        <p:nvSpPr>
          <p:cNvPr id="20" name="文本框 19">
            <a:extLst>
              <a:ext uri="{FF2B5EF4-FFF2-40B4-BE49-F238E27FC236}">
                <a16:creationId xmlns:a16="http://schemas.microsoft.com/office/drawing/2014/main" id="{6EF82BFB-41FF-4188-9502-D1DB3813E0E5}"/>
              </a:ext>
            </a:extLst>
          </p:cNvPr>
          <p:cNvSpPr txBox="1"/>
          <p:nvPr/>
        </p:nvSpPr>
        <p:spPr>
          <a:xfrm>
            <a:off x="1503947" y="5055253"/>
            <a:ext cx="7606548" cy="830997"/>
          </a:xfrm>
          <a:prstGeom prst="rect">
            <a:avLst/>
          </a:prstGeom>
          <a:noFill/>
        </p:spPr>
        <p:txBody>
          <a:bodyPr wrap="square">
            <a:spAutoFit/>
          </a:bodyPr>
          <a:lstStyle/>
          <a:p>
            <a:r>
              <a:rPr lang="zh-CN" altLang="en-US" sz="2400" dirty="0"/>
              <a:t>定义：一致性算法 </a:t>
            </a:r>
            <a:endParaRPr lang="en-US" altLang="zh-CN" sz="2400" dirty="0"/>
          </a:p>
          <a:p>
            <a:r>
              <a:rPr lang="zh-CN" altLang="en-US" sz="2400" dirty="0"/>
              <a:t>组织机器使其状态最终一致并允许局部失败的算法。</a:t>
            </a:r>
            <a:endParaRPr lang="en-US" altLang="zh-CN" sz="2400" dirty="0"/>
          </a:p>
        </p:txBody>
      </p:sp>
      <p:sp>
        <p:nvSpPr>
          <p:cNvPr id="21" name="文本框 20">
            <a:extLst>
              <a:ext uri="{FF2B5EF4-FFF2-40B4-BE49-F238E27FC236}">
                <a16:creationId xmlns:a16="http://schemas.microsoft.com/office/drawing/2014/main" id="{F3FECCFC-2BF5-428B-AA4A-C5DF78420106}"/>
              </a:ext>
            </a:extLst>
          </p:cNvPr>
          <p:cNvSpPr txBox="1"/>
          <p:nvPr/>
        </p:nvSpPr>
        <p:spPr>
          <a:xfrm>
            <a:off x="7824447" y="6411513"/>
            <a:ext cx="3774282" cy="215444"/>
          </a:xfrm>
          <a:prstGeom prst="rect">
            <a:avLst/>
          </a:prstGeom>
          <a:noFill/>
        </p:spPr>
        <p:txBody>
          <a:bodyPr wrap="square">
            <a:spAutoFit/>
          </a:bodyPr>
          <a:lstStyle/>
          <a:p>
            <a:r>
              <a:rPr lang="zh-CN" altLang="en-US" sz="800" dirty="0"/>
              <a:t>图源网络</a:t>
            </a:r>
          </a:p>
        </p:txBody>
      </p:sp>
    </p:spTree>
    <p:extLst>
      <p:ext uri="{BB962C8B-B14F-4D97-AF65-F5344CB8AC3E}">
        <p14:creationId xmlns:p14="http://schemas.microsoft.com/office/powerpoint/2010/main" val="3680538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animEffect transition="in" filter="fade">
                                      <p:cBhvr>
                                        <p:cTn id="3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9" cy="1464214"/>
            <a:chOff x="710085" y="954254"/>
            <a:chExt cx="3583399"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4897495" cy="523220"/>
          </a:xfrm>
          <a:prstGeom prst="rect">
            <a:avLst/>
          </a:prstGeom>
          <a:noFill/>
        </p:spPr>
        <p:txBody>
          <a:bodyPr wrap="none" rtlCol="0">
            <a:spAutoFit/>
          </a:bodyPr>
          <a:lstStyle/>
          <a:p>
            <a:pPr lvl="0">
              <a:defRPr/>
            </a:pPr>
            <a:r>
              <a:rPr kumimoji="1" lang="zh-CN" altLang="en-US" sz="2800" dirty="0">
                <a:solidFill>
                  <a:srgbClr val="44546A"/>
                </a:solidFill>
                <a:latin typeface="思源黑体 Medium" panose="020B0600000000000000" pitchFamily="34" charset="-122"/>
                <a:ea typeface="思源黑体 Medium" panose="020B0600000000000000" pitchFamily="34" charset="-122"/>
              </a:rPr>
              <a:t>一致性</a:t>
            </a:r>
            <a:r>
              <a:rPr kumimoji="1" lang="en-US" altLang="zh-CN" sz="2800" dirty="0">
                <a:solidFill>
                  <a:srgbClr val="44546A"/>
                </a:solidFill>
                <a:latin typeface="思源黑体 Medium" panose="020B0600000000000000" pitchFamily="34" charset="-122"/>
                <a:ea typeface="思源黑体 Medium" panose="020B0600000000000000" pitchFamily="34" charset="-122"/>
              </a:rPr>
              <a:t>consensus</a:t>
            </a:r>
            <a:r>
              <a:rPr kumimoji="1" lang="zh-CN" altLang="en-US" sz="2800" dirty="0">
                <a:solidFill>
                  <a:srgbClr val="44546A"/>
                </a:solidFill>
                <a:latin typeface="思源黑体 Medium" panose="020B0600000000000000" pitchFamily="34" charset="-122"/>
                <a:ea typeface="思源黑体 Medium" panose="020B0600000000000000" pitchFamily="34" charset="-122"/>
              </a:rPr>
              <a:t>，阻碍为何</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grpSp>
        <p:nvGrpSpPr>
          <p:cNvPr id="21" name="组合 20">
            <a:extLst>
              <a:ext uri="{FF2B5EF4-FFF2-40B4-BE49-F238E27FC236}">
                <a16:creationId xmlns:a16="http://schemas.microsoft.com/office/drawing/2014/main" id="{5CB146E9-B2E0-457F-8A74-C6E733F06B91}"/>
              </a:ext>
            </a:extLst>
          </p:cNvPr>
          <p:cNvGrpSpPr/>
          <p:nvPr/>
        </p:nvGrpSpPr>
        <p:grpSpPr>
          <a:xfrm>
            <a:off x="0" y="1140276"/>
            <a:ext cx="5996195" cy="2965847"/>
            <a:chOff x="5752605" y="2710944"/>
            <a:chExt cx="4970513" cy="2820184"/>
          </a:xfrm>
        </p:grpSpPr>
        <p:pic>
          <p:nvPicPr>
            <p:cNvPr id="22" name="图片 21">
              <a:extLst>
                <a:ext uri="{FF2B5EF4-FFF2-40B4-BE49-F238E27FC236}">
                  <a16:creationId xmlns:a16="http://schemas.microsoft.com/office/drawing/2014/main" id="{04167C61-54F2-4AF1-B8FD-F325E6F9FB00}"/>
                </a:ext>
              </a:extLst>
            </p:cNvPr>
            <p:cNvPicPr>
              <a:picLocks noChangeAspect="1"/>
            </p:cNvPicPr>
            <p:nvPr/>
          </p:nvPicPr>
          <p:blipFill>
            <a:blip r:embed="rId3"/>
            <a:stretch>
              <a:fillRect/>
            </a:stretch>
          </p:blipFill>
          <p:spPr>
            <a:xfrm>
              <a:off x="5752605" y="2710944"/>
              <a:ext cx="4970513" cy="2820184"/>
            </a:xfrm>
            <a:prstGeom prst="rect">
              <a:avLst/>
            </a:prstGeom>
          </p:spPr>
        </p:pic>
        <p:sp>
          <p:nvSpPr>
            <p:cNvPr id="23" name="矩形 22">
              <a:extLst>
                <a:ext uri="{FF2B5EF4-FFF2-40B4-BE49-F238E27FC236}">
                  <a16:creationId xmlns:a16="http://schemas.microsoft.com/office/drawing/2014/main" id="{2E668414-9DD2-4A56-9D4C-95AA8BFA38CD}"/>
                </a:ext>
              </a:extLst>
            </p:cNvPr>
            <p:cNvSpPr/>
            <p:nvPr/>
          </p:nvSpPr>
          <p:spPr>
            <a:xfrm>
              <a:off x="5791199" y="4642515"/>
              <a:ext cx="806115" cy="774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4AE051A7-0898-415C-9254-21EBE27E208A}"/>
              </a:ext>
            </a:extLst>
          </p:cNvPr>
          <p:cNvSpPr txBox="1"/>
          <p:nvPr/>
        </p:nvSpPr>
        <p:spPr>
          <a:xfrm>
            <a:off x="10190979" y="2151457"/>
            <a:ext cx="2157346" cy="461665"/>
          </a:xfrm>
          <a:prstGeom prst="rect">
            <a:avLst/>
          </a:prstGeom>
          <a:noFill/>
        </p:spPr>
        <p:txBody>
          <a:bodyPr wrap="square">
            <a:spAutoFit/>
          </a:bodyPr>
          <a:lstStyle/>
          <a:p>
            <a:r>
              <a:rPr lang="zh-CN" altLang="en-US" sz="2400" dirty="0"/>
              <a:t>非拜占庭错误</a:t>
            </a:r>
          </a:p>
        </p:txBody>
      </p:sp>
      <p:sp>
        <p:nvSpPr>
          <p:cNvPr id="30" name="文本框 29">
            <a:extLst>
              <a:ext uri="{FF2B5EF4-FFF2-40B4-BE49-F238E27FC236}">
                <a16:creationId xmlns:a16="http://schemas.microsoft.com/office/drawing/2014/main" id="{768126C2-6E8E-4FDB-A2A8-7B809405084F}"/>
              </a:ext>
            </a:extLst>
          </p:cNvPr>
          <p:cNvSpPr txBox="1"/>
          <p:nvPr/>
        </p:nvSpPr>
        <p:spPr>
          <a:xfrm>
            <a:off x="5859538" y="1567826"/>
            <a:ext cx="3929818" cy="1569660"/>
          </a:xfrm>
          <a:prstGeom prst="rect">
            <a:avLst/>
          </a:prstGeom>
          <a:noFill/>
        </p:spPr>
        <p:txBody>
          <a:bodyPr wrap="square">
            <a:spAutoFit/>
          </a:bodyPr>
          <a:lstStyle/>
          <a:p>
            <a:r>
              <a:rPr lang="zh-CN" altLang="en-US" sz="2400" dirty="0"/>
              <a:t>网络延迟</a:t>
            </a:r>
            <a:endParaRPr lang="en-US" altLang="zh-CN" sz="2400" dirty="0"/>
          </a:p>
          <a:p>
            <a:r>
              <a:rPr lang="zh-CN" altLang="en-US" sz="2400" dirty="0"/>
              <a:t>分区</a:t>
            </a:r>
            <a:endParaRPr lang="en-US" altLang="zh-CN" sz="2400" dirty="0"/>
          </a:p>
          <a:p>
            <a:r>
              <a:rPr lang="zh-CN" altLang="en-US" sz="2400" dirty="0"/>
              <a:t>丢包 </a:t>
            </a:r>
            <a:endParaRPr lang="en-US" altLang="zh-CN" sz="2400" dirty="0"/>
          </a:p>
          <a:p>
            <a:r>
              <a:rPr lang="zh-CN" altLang="en-US" sz="2400" dirty="0"/>
              <a:t>冗余个别服务器停机或缓慢</a:t>
            </a:r>
            <a:endParaRPr lang="en-US" altLang="zh-CN" sz="2400" dirty="0"/>
          </a:p>
        </p:txBody>
      </p:sp>
      <p:sp>
        <p:nvSpPr>
          <p:cNvPr id="33" name="右大括号 32">
            <a:extLst>
              <a:ext uri="{FF2B5EF4-FFF2-40B4-BE49-F238E27FC236}">
                <a16:creationId xmlns:a16="http://schemas.microsoft.com/office/drawing/2014/main" id="{03502136-0AF5-4B2F-9D8B-F216D262E19A}"/>
              </a:ext>
            </a:extLst>
          </p:cNvPr>
          <p:cNvSpPr/>
          <p:nvPr/>
        </p:nvSpPr>
        <p:spPr>
          <a:xfrm>
            <a:off x="9576190" y="1519102"/>
            <a:ext cx="653715" cy="1726377"/>
          </a:xfrm>
          <a:prstGeom prst="rightBrace">
            <a:avLst>
              <a:gd name="adj1" fmla="val 45778"/>
              <a:gd name="adj2" fmla="val 506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7CEA7D7A-84C0-49D5-9A7E-567312101E49}"/>
              </a:ext>
            </a:extLst>
          </p:cNvPr>
          <p:cNvSpPr txBox="1"/>
          <p:nvPr/>
        </p:nvSpPr>
        <p:spPr>
          <a:xfrm>
            <a:off x="388563" y="3760209"/>
            <a:ext cx="2698175" cy="523220"/>
          </a:xfrm>
          <a:prstGeom prst="rect">
            <a:avLst/>
          </a:prstGeom>
          <a:noFill/>
        </p:spPr>
        <p:txBody>
          <a:bodyPr wrap="none" rtlCol="0">
            <a:spAutoFit/>
          </a:bodyPr>
          <a:lstStyle/>
          <a:p>
            <a:pPr lvl="0">
              <a:defRPr/>
            </a:pPr>
            <a:r>
              <a:rPr kumimoji="1" lang="zh-CN" altLang="en-US" sz="2800" dirty="0">
                <a:solidFill>
                  <a:srgbClr val="44546A"/>
                </a:solidFill>
                <a:latin typeface="思源黑体 Medium" panose="020B0600000000000000" pitchFamily="34" charset="-122"/>
                <a:ea typeface="思源黑体 Medium" panose="020B0600000000000000" pitchFamily="34" charset="-122"/>
              </a:rPr>
              <a:t>一致性算法目标</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sp>
        <p:nvSpPr>
          <p:cNvPr id="25" name="文本框 24">
            <a:extLst>
              <a:ext uri="{FF2B5EF4-FFF2-40B4-BE49-F238E27FC236}">
                <a16:creationId xmlns:a16="http://schemas.microsoft.com/office/drawing/2014/main" id="{01FA760B-348C-4731-8A22-D5FB4AC33D17}"/>
              </a:ext>
            </a:extLst>
          </p:cNvPr>
          <p:cNvSpPr txBox="1"/>
          <p:nvPr/>
        </p:nvSpPr>
        <p:spPr>
          <a:xfrm>
            <a:off x="604796" y="4416974"/>
            <a:ext cx="10102708" cy="2246769"/>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安全性保证：在非拜占庭错误况下，都可以保证正确。 </a:t>
            </a:r>
            <a:endParaRPr lang="en-US" altLang="zh-CN" sz="2000" dirty="0"/>
          </a:p>
          <a:p>
            <a:pPr marL="342900" indent="-342900">
              <a:buFont typeface="Arial" panose="020B0604020202020204" pitchFamily="34" charset="0"/>
              <a:buChar char="•"/>
            </a:pPr>
            <a:r>
              <a:rPr lang="zh-CN" altLang="en-US" sz="2000" dirty="0"/>
              <a:t>可用性：集群中只要有大多数的机器可运行并且能够相互通信、和客户端通信，就可以保证可用。 </a:t>
            </a:r>
            <a:endParaRPr lang="en-US" altLang="zh-CN" sz="2000" dirty="0"/>
          </a:p>
          <a:p>
            <a:pPr marL="342900" indent="-342900">
              <a:buFont typeface="Arial" panose="020B0604020202020204" pitchFamily="34" charset="0"/>
              <a:buChar char="•"/>
            </a:pPr>
            <a:r>
              <a:rPr lang="zh-CN" altLang="en-US" sz="2000" dirty="0"/>
              <a:t>不依赖时序来保证一致性：物理时钟错误或者极端的消息延迟，只有在最坏情况下才会导致可用性问题</a:t>
            </a:r>
            <a:endParaRPr lang="en-US" altLang="zh-CN" sz="2000" dirty="0"/>
          </a:p>
          <a:p>
            <a:pPr marL="342900" indent="-342900">
              <a:buFont typeface="Arial" panose="020B0604020202020204" pitchFamily="34" charset="0"/>
              <a:buChar char="•"/>
            </a:pPr>
            <a:r>
              <a:rPr lang="zh-CN" altLang="en-US" sz="2000" dirty="0"/>
              <a:t>快速响应：通常情况下，一条指令可以尽可能快的在集群中大多数节点响应一轮远程过程调用时完成。小部分比较慢的节点不会影响系统整体的性能。 </a:t>
            </a:r>
            <a:endParaRPr lang="en-US" altLang="zh-CN" sz="2000" dirty="0"/>
          </a:p>
        </p:txBody>
      </p:sp>
    </p:spTree>
    <p:extLst>
      <p:ext uri="{BB962C8B-B14F-4D97-AF65-F5344CB8AC3E}">
        <p14:creationId xmlns:p14="http://schemas.microsoft.com/office/powerpoint/2010/main" val="238121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fade">
                                      <p:cBhvr>
                                        <p:cTn id="17" dur="500"/>
                                        <p:tgtEl>
                                          <p:spTgt spid="30">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0">
                                            <p:txEl>
                                              <p:pRg st="1" end="1"/>
                                            </p:txEl>
                                          </p:spTgt>
                                        </p:tgtEl>
                                        <p:attrNameLst>
                                          <p:attrName>style.visibility</p:attrName>
                                        </p:attrNameLst>
                                      </p:cBhvr>
                                      <p:to>
                                        <p:strVal val="visible"/>
                                      </p:to>
                                    </p:set>
                                    <p:animEffect transition="in" filter="fade">
                                      <p:cBhvr>
                                        <p:cTn id="21" dur="500"/>
                                        <p:tgtEl>
                                          <p:spTgt spid="30">
                                            <p:txEl>
                                              <p:pRg st="1" end="1"/>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0">
                                            <p:txEl>
                                              <p:pRg st="2" end="2"/>
                                            </p:txEl>
                                          </p:spTgt>
                                        </p:tgtEl>
                                        <p:attrNameLst>
                                          <p:attrName>style.visibility</p:attrName>
                                        </p:attrNameLst>
                                      </p:cBhvr>
                                      <p:to>
                                        <p:strVal val="visible"/>
                                      </p:to>
                                    </p:set>
                                    <p:animEffect transition="in" filter="fade">
                                      <p:cBhvr>
                                        <p:cTn id="25" dur="500"/>
                                        <p:tgtEl>
                                          <p:spTgt spid="30">
                                            <p:txEl>
                                              <p:pRg st="2" end="2"/>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0">
                                            <p:txEl>
                                              <p:pRg st="3" end="3"/>
                                            </p:txEl>
                                          </p:spTgt>
                                        </p:tgtEl>
                                        <p:attrNameLst>
                                          <p:attrName>style.visibility</p:attrName>
                                        </p:attrNameLst>
                                      </p:cBhvr>
                                      <p:to>
                                        <p:strVal val="visible"/>
                                      </p:to>
                                    </p:set>
                                    <p:animEffect transition="in" filter="fade">
                                      <p:cBhvr>
                                        <p:cTn id="29" dur="500"/>
                                        <p:tgtEl>
                                          <p:spTgt spid="30">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xEl>
                                              <p:pRg st="0" end="0"/>
                                            </p:txEl>
                                          </p:spTgt>
                                        </p:tgtEl>
                                        <p:attrNameLst>
                                          <p:attrName>style.visibility</p:attrName>
                                        </p:attrNameLst>
                                      </p:cBhvr>
                                      <p:to>
                                        <p:strVal val="visible"/>
                                      </p:to>
                                    </p:set>
                                    <p:animEffect transition="in" filter="fade">
                                      <p:cBhvr>
                                        <p:cTn id="47" dur="500"/>
                                        <p:tgtEl>
                                          <p:spTgt spid="2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xEl>
                                              <p:pRg st="1" end="1"/>
                                            </p:txEl>
                                          </p:spTgt>
                                        </p:tgtEl>
                                        <p:attrNameLst>
                                          <p:attrName>style.visibility</p:attrName>
                                        </p:attrNameLst>
                                      </p:cBhvr>
                                      <p:to>
                                        <p:strVal val="visible"/>
                                      </p:to>
                                    </p:set>
                                    <p:animEffect transition="in" filter="fade">
                                      <p:cBhvr>
                                        <p:cTn id="52" dur="500"/>
                                        <p:tgtEl>
                                          <p:spTgt spid="2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xEl>
                                              <p:pRg st="2" end="2"/>
                                            </p:txEl>
                                          </p:spTgt>
                                        </p:tgtEl>
                                        <p:attrNameLst>
                                          <p:attrName>style.visibility</p:attrName>
                                        </p:attrNameLst>
                                      </p:cBhvr>
                                      <p:to>
                                        <p:strVal val="visible"/>
                                      </p:to>
                                    </p:set>
                                    <p:animEffect transition="in" filter="fade">
                                      <p:cBhvr>
                                        <p:cTn id="57" dur="500"/>
                                        <p:tgtEl>
                                          <p:spTgt spid="25">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
                                            <p:txEl>
                                              <p:pRg st="3" end="3"/>
                                            </p:txEl>
                                          </p:spTgt>
                                        </p:tgtEl>
                                        <p:attrNameLst>
                                          <p:attrName>style.visibility</p:attrName>
                                        </p:attrNameLst>
                                      </p:cBhvr>
                                      <p:to>
                                        <p:strVal val="visible"/>
                                      </p:to>
                                    </p:set>
                                    <p:animEffect transition="in" filter="fade">
                                      <p:cBhvr>
                                        <p:cTn id="62"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P spid="33"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9" cy="1464214"/>
            <a:chOff x="710085" y="954254"/>
            <a:chExt cx="3583399"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2798587" cy="523220"/>
          </a:xfrm>
          <a:prstGeom prst="rect">
            <a:avLst/>
          </a:prstGeom>
          <a:noFill/>
        </p:spPr>
        <p:txBody>
          <a:bodyPr wrap="none" rtlCol="0">
            <a:spAutoFit/>
          </a:bodyPr>
          <a:lstStyle/>
          <a:p>
            <a:pPr lvl="0">
              <a:defRPr/>
            </a:pPr>
            <a:r>
              <a:rPr kumimoji="1" lang="en-US" altLang="zh-CN" sz="2800" dirty="0">
                <a:solidFill>
                  <a:srgbClr val="44546A"/>
                </a:solidFill>
                <a:latin typeface="思源黑体 Medium" panose="020B0600000000000000" pitchFamily="34" charset="-122"/>
                <a:ea typeface="思源黑体 Medium" panose="020B0600000000000000" pitchFamily="34" charset="-122"/>
              </a:rPr>
              <a:t>Raft</a:t>
            </a:r>
            <a:r>
              <a:rPr kumimoji="1" lang="en-US" altLang="zh-CN" sz="1000" dirty="0">
                <a:solidFill>
                  <a:srgbClr val="44546A"/>
                </a:solidFill>
                <a:latin typeface="思源黑体 Medium" panose="020B0600000000000000" pitchFamily="34" charset="-122"/>
                <a:ea typeface="思源黑体 Medium" panose="020B0600000000000000" pitchFamily="34" charset="-122"/>
              </a:rPr>
              <a:t> </a:t>
            </a:r>
            <a:r>
              <a:rPr kumimoji="1" lang="en-US" altLang="zh-CN" sz="2800" dirty="0">
                <a:solidFill>
                  <a:srgbClr val="44546A"/>
                </a:solidFill>
                <a:latin typeface="思源黑体 Medium" panose="020B0600000000000000" pitchFamily="34" charset="-122"/>
                <a:ea typeface="思源黑体 Medium" panose="020B0600000000000000" pitchFamily="34" charset="-122"/>
              </a:rPr>
              <a:t>Server</a:t>
            </a:r>
            <a:r>
              <a:rPr kumimoji="1" lang="zh-CN" altLang="en-US" sz="2800" dirty="0">
                <a:solidFill>
                  <a:srgbClr val="44546A"/>
                </a:solidFill>
                <a:latin typeface="思源黑体 Medium" panose="020B0600000000000000" pitchFamily="34" charset="-122"/>
                <a:ea typeface="思源黑体 Medium" panose="020B0600000000000000" pitchFamily="34" charset="-122"/>
              </a:rPr>
              <a:t>模型</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pic>
        <p:nvPicPr>
          <p:cNvPr id="19" name="图片 18">
            <a:extLst>
              <a:ext uri="{FF2B5EF4-FFF2-40B4-BE49-F238E27FC236}">
                <a16:creationId xmlns:a16="http://schemas.microsoft.com/office/drawing/2014/main" id="{3B53F788-66B5-4E20-B2BB-2EF066A9701A}"/>
              </a:ext>
            </a:extLst>
          </p:cNvPr>
          <p:cNvPicPr>
            <a:picLocks noChangeAspect="1"/>
          </p:cNvPicPr>
          <p:nvPr/>
        </p:nvPicPr>
        <p:blipFill>
          <a:blip r:embed="rId2"/>
          <a:stretch>
            <a:fillRect/>
          </a:stretch>
        </p:blipFill>
        <p:spPr>
          <a:xfrm>
            <a:off x="2217015" y="758230"/>
            <a:ext cx="7332339" cy="5705877"/>
          </a:xfrm>
          <a:prstGeom prst="rect">
            <a:avLst/>
          </a:prstGeom>
        </p:spPr>
      </p:pic>
      <p:sp>
        <p:nvSpPr>
          <p:cNvPr id="34" name="文本框 33">
            <a:extLst>
              <a:ext uri="{FF2B5EF4-FFF2-40B4-BE49-F238E27FC236}">
                <a16:creationId xmlns:a16="http://schemas.microsoft.com/office/drawing/2014/main" id="{9651D8AE-3754-449D-ABD5-B2B0B17F8811}"/>
              </a:ext>
            </a:extLst>
          </p:cNvPr>
          <p:cNvSpPr txBox="1"/>
          <p:nvPr/>
        </p:nvSpPr>
        <p:spPr>
          <a:xfrm>
            <a:off x="7824447" y="6411513"/>
            <a:ext cx="3774282" cy="215444"/>
          </a:xfrm>
          <a:prstGeom prst="rect">
            <a:avLst/>
          </a:prstGeom>
          <a:noFill/>
        </p:spPr>
        <p:txBody>
          <a:bodyPr wrap="square">
            <a:spAutoFit/>
          </a:bodyPr>
          <a:lstStyle/>
          <a:p>
            <a:r>
              <a:rPr lang="en-US" altLang="zh-CN" sz="800" dirty="0">
                <a:hlinkClick r:id="rId3"/>
              </a:rPr>
              <a:t>GitHub - </a:t>
            </a:r>
            <a:r>
              <a:rPr lang="en-US" altLang="zh-CN" sz="800" dirty="0" err="1">
                <a:hlinkClick r:id="rId3"/>
              </a:rPr>
              <a:t>maemual</a:t>
            </a:r>
            <a:r>
              <a:rPr lang="en-US" altLang="zh-CN" sz="800" dirty="0">
                <a:hlinkClick r:id="rId3"/>
              </a:rPr>
              <a:t>/raft-</a:t>
            </a:r>
            <a:r>
              <a:rPr lang="en-US" altLang="zh-CN" sz="800" dirty="0" err="1">
                <a:hlinkClick r:id="rId3"/>
              </a:rPr>
              <a:t>zh_cn</a:t>
            </a:r>
            <a:r>
              <a:rPr lang="en-US" altLang="zh-CN" sz="800" dirty="0">
                <a:hlinkClick r:id="rId3"/>
              </a:rPr>
              <a:t>: Raft</a:t>
            </a:r>
            <a:r>
              <a:rPr lang="zh-CN" altLang="en-US" sz="800" dirty="0">
                <a:hlinkClick r:id="rId3"/>
              </a:rPr>
              <a:t>一致性算法论文</a:t>
            </a:r>
            <a:r>
              <a:rPr lang="zh-CN" altLang="en-US" sz="800" dirty="0"/>
              <a:t> 图片出处</a:t>
            </a:r>
          </a:p>
        </p:txBody>
      </p:sp>
    </p:spTree>
    <p:extLst>
      <p:ext uri="{BB962C8B-B14F-4D97-AF65-F5344CB8AC3E}">
        <p14:creationId xmlns:p14="http://schemas.microsoft.com/office/powerpoint/2010/main" val="2562375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99B513-9AF9-4BB1-BA4F-621F3BB05CFF}"/>
              </a:ext>
            </a:extLst>
          </p:cNvPr>
          <p:cNvPicPr>
            <a:picLocks noChangeAspect="1"/>
          </p:cNvPicPr>
          <p:nvPr/>
        </p:nvPicPr>
        <p:blipFill rotWithShape="1">
          <a:blip r:embed="rId2"/>
          <a:srcRect r="17974" b="-595"/>
          <a:stretch/>
        </p:blipFill>
        <p:spPr>
          <a:xfrm>
            <a:off x="200562" y="378981"/>
            <a:ext cx="7162621" cy="3050019"/>
          </a:xfrm>
          <a:prstGeom prst="rect">
            <a:avLst/>
          </a:prstGeom>
        </p:spPr>
      </p:pic>
      <p:pic>
        <p:nvPicPr>
          <p:cNvPr id="3" name="图片 2">
            <a:extLst>
              <a:ext uri="{FF2B5EF4-FFF2-40B4-BE49-F238E27FC236}">
                <a16:creationId xmlns:a16="http://schemas.microsoft.com/office/drawing/2014/main" id="{30CDEF87-606E-4E4F-8D24-2C21B5160F3F}"/>
              </a:ext>
            </a:extLst>
          </p:cNvPr>
          <p:cNvPicPr>
            <a:picLocks noChangeAspect="1"/>
          </p:cNvPicPr>
          <p:nvPr/>
        </p:nvPicPr>
        <p:blipFill>
          <a:blip r:embed="rId3"/>
          <a:stretch>
            <a:fillRect/>
          </a:stretch>
        </p:blipFill>
        <p:spPr>
          <a:xfrm>
            <a:off x="467527" y="3606946"/>
            <a:ext cx="7604698" cy="2218503"/>
          </a:xfrm>
          <a:prstGeom prst="rect">
            <a:avLst/>
          </a:prstGeom>
        </p:spPr>
      </p:pic>
      <p:sp>
        <p:nvSpPr>
          <p:cNvPr id="4" name="文本框 3">
            <a:extLst>
              <a:ext uri="{FF2B5EF4-FFF2-40B4-BE49-F238E27FC236}">
                <a16:creationId xmlns:a16="http://schemas.microsoft.com/office/drawing/2014/main" id="{32E67666-1F77-42B8-BC17-47D6A478411E}"/>
              </a:ext>
            </a:extLst>
          </p:cNvPr>
          <p:cNvSpPr txBox="1"/>
          <p:nvPr/>
        </p:nvSpPr>
        <p:spPr>
          <a:xfrm>
            <a:off x="2705357" y="3364084"/>
            <a:ext cx="1278683" cy="307777"/>
          </a:xfrm>
          <a:prstGeom prst="rect">
            <a:avLst/>
          </a:prstGeom>
          <a:noFill/>
        </p:spPr>
        <p:txBody>
          <a:bodyPr wrap="none" rtlCol="0">
            <a:spAutoFit/>
          </a:bodyPr>
          <a:lstStyle/>
          <a:p>
            <a:pPr lvl="0">
              <a:defRPr/>
            </a:pPr>
            <a:r>
              <a:rPr kumimoji="1" lang="en-US" altLang="zh-CN" sz="1400" dirty="0">
                <a:solidFill>
                  <a:srgbClr val="44546A"/>
                </a:solidFill>
                <a:latin typeface="思源黑体 Medium" panose="020B0600000000000000" pitchFamily="34" charset="-122"/>
                <a:ea typeface="思源黑体 Medium" panose="020B0600000000000000" pitchFamily="34" charset="-122"/>
              </a:rPr>
              <a:t>Role</a:t>
            </a:r>
            <a:r>
              <a:rPr kumimoji="1" lang="zh-CN" altLang="en-US" sz="1400" dirty="0">
                <a:solidFill>
                  <a:srgbClr val="44546A"/>
                </a:solidFill>
                <a:latin typeface="思源黑体 Medium" panose="020B0600000000000000" pitchFamily="34" charset="-122"/>
                <a:ea typeface="思源黑体 Medium" panose="020B0600000000000000" pitchFamily="34" charset="-122"/>
              </a:rPr>
              <a:t>的转换图</a:t>
            </a:r>
            <a:endParaRPr kumimoji="1" lang="en-US" altLang="zh-CN" sz="1400" dirty="0">
              <a:solidFill>
                <a:srgbClr val="44546A"/>
              </a:solidFill>
              <a:latin typeface="思源黑体 Medium" panose="020B0600000000000000" pitchFamily="34" charset="-122"/>
              <a:ea typeface="思源黑体 Medium" panose="020B0600000000000000" pitchFamily="34" charset="-122"/>
            </a:endParaRPr>
          </a:p>
        </p:txBody>
      </p:sp>
      <p:sp>
        <p:nvSpPr>
          <p:cNvPr id="5" name="文本框 4">
            <a:extLst>
              <a:ext uri="{FF2B5EF4-FFF2-40B4-BE49-F238E27FC236}">
                <a16:creationId xmlns:a16="http://schemas.microsoft.com/office/drawing/2014/main" id="{E3524364-C172-491B-9B00-084C01FC9307}"/>
              </a:ext>
            </a:extLst>
          </p:cNvPr>
          <p:cNvSpPr txBox="1"/>
          <p:nvPr/>
        </p:nvSpPr>
        <p:spPr>
          <a:xfrm>
            <a:off x="3642069" y="6035583"/>
            <a:ext cx="1697901" cy="307777"/>
          </a:xfrm>
          <a:prstGeom prst="rect">
            <a:avLst/>
          </a:prstGeom>
          <a:noFill/>
        </p:spPr>
        <p:txBody>
          <a:bodyPr wrap="none" rtlCol="0">
            <a:spAutoFit/>
          </a:bodyPr>
          <a:lstStyle/>
          <a:p>
            <a:pPr lvl="0">
              <a:defRPr/>
            </a:pPr>
            <a:r>
              <a:rPr kumimoji="1" lang="zh-CN" altLang="en-US" sz="1400" dirty="0">
                <a:solidFill>
                  <a:srgbClr val="44546A"/>
                </a:solidFill>
                <a:latin typeface="思源黑体 Medium" panose="020B0600000000000000" pitchFamily="34" charset="-122"/>
                <a:ea typeface="思源黑体 Medium" panose="020B0600000000000000" pitchFamily="34" charset="-122"/>
              </a:rPr>
              <a:t>时间</a:t>
            </a:r>
            <a:r>
              <a:rPr kumimoji="1" lang="en-US" altLang="zh-CN" sz="1400" dirty="0">
                <a:solidFill>
                  <a:srgbClr val="44546A"/>
                </a:solidFill>
                <a:latin typeface="思源黑体 Medium" panose="020B0600000000000000" pitchFamily="34" charset="-122"/>
                <a:ea typeface="思源黑体 Medium" panose="020B0600000000000000" pitchFamily="34" charset="-122"/>
              </a:rPr>
              <a:t>/</a:t>
            </a:r>
            <a:r>
              <a:rPr kumimoji="1" lang="zh-CN" altLang="en-US" sz="1400" dirty="0">
                <a:solidFill>
                  <a:srgbClr val="44546A"/>
                </a:solidFill>
                <a:latin typeface="思源黑体 Medium" panose="020B0600000000000000" pitchFamily="34" charset="-122"/>
                <a:ea typeface="思源黑体 Medium" panose="020B0600000000000000" pitchFamily="34" charset="-122"/>
              </a:rPr>
              <a:t>任期为轴的图</a:t>
            </a:r>
            <a:endParaRPr kumimoji="1" lang="en-US" altLang="zh-CN" sz="1400" dirty="0">
              <a:solidFill>
                <a:srgbClr val="44546A"/>
              </a:solidFill>
              <a:latin typeface="思源黑体 Medium" panose="020B0600000000000000" pitchFamily="34" charset="-122"/>
              <a:ea typeface="思源黑体 Medium" panose="020B0600000000000000" pitchFamily="34" charset="-122"/>
            </a:endParaRPr>
          </a:p>
        </p:txBody>
      </p:sp>
      <p:sp>
        <p:nvSpPr>
          <p:cNvPr id="6" name="文本框 5">
            <a:extLst>
              <a:ext uri="{FF2B5EF4-FFF2-40B4-BE49-F238E27FC236}">
                <a16:creationId xmlns:a16="http://schemas.microsoft.com/office/drawing/2014/main" id="{602E4C49-5870-45BE-B5F8-7902B88C4D09}"/>
              </a:ext>
            </a:extLst>
          </p:cNvPr>
          <p:cNvSpPr txBox="1"/>
          <p:nvPr/>
        </p:nvSpPr>
        <p:spPr>
          <a:xfrm>
            <a:off x="7227219" y="1775266"/>
            <a:ext cx="2339102" cy="523220"/>
          </a:xfrm>
          <a:prstGeom prst="rect">
            <a:avLst/>
          </a:prstGeom>
          <a:noFill/>
        </p:spPr>
        <p:txBody>
          <a:bodyPr wrap="none" rtlCol="0">
            <a:spAutoFit/>
          </a:bodyPr>
          <a:lstStyle/>
          <a:p>
            <a:pPr lvl="0">
              <a:defRPr/>
            </a:pPr>
            <a:r>
              <a:rPr kumimoji="1" lang="zh-CN" altLang="en-US" sz="2800" dirty="0">
                <a:solidFill>
                  <a:srgbClr val="44546A"/>
                </a:solidFill>
                <a:latin typeface="思源黑体 Medium" panose="020B0600000000000000" pitchFamily="34" charset="-122"/>
                <a:ea typeface="思源黑体 Medium" panose="020B0600000000000000" pitchFamily="34" charset="-122"/>
              </a:rPr>
              <a:t>强领导人机制</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sp>
        <p:nvSpPr>
          <p:cNvPr id="7" name="文本框 6">
            <a:extLst>
              <a:ext uri="{FF2B5EF4-FFF2-40B4-BE49-F238E27FC236}">
                <a16:creationId xmlns:a16="http://schemas.microsoft.com/office/drawing/2014/main" id="{0D33B80F-C7F7-468E-A804-1EE7EAA95766}"/>
              </a:ext>
            </a:extLst>
          </p:cNvPr>
          <p:cNvSpPr txBox="1"/>
          <p:nvPr/>
        </p:nvSpPr>
        <p:spPr>
          <a:xfrm>
            <a:off x="7903069" y="2828835"/>
            <a:ext cx="3929818" cy="1200329"/>
          </a:xfrm>
          <a:prstGeom prst="rect">
            <a:avLst/>
          </a:prstGeom>
          <a:noFill/>
        </p:spPr>
        <p:txBody>
          <a:bodyPr wrap="square">
            <a:spAutoFit/>
          </a:bodyPr>
          <a:lstStyle/>
          <a:p>
            <a:pPr marL="342900" indent="-342900">
              <a:buFont typeface="Arial" panose="020B0604020202020204" pitchFamily="34" charset="0"/>
              <a:buChar char="•"/>
            </a:pPr>
            <a:r>
              <a:rPr lang="zh-CN" altLang="en-US" sz="2400" dirty="0"/>
              <a:t>领导人（</a:t>
            </a:r>
            <a:r>
              <a:rPr lang="en-US" altLang="zh-CN" sz="2400" dirty="0"/>
              <a:t>Leader</a:t>
            </a:r>
            <a:r>
              <a:rPr lang="zh-CN" altLang="en-US" sz="2400" dirty="0"/>
              <a:t>）</a:t>
            </a:r>
            <a:endParaRPr lang="en-US" altLang="zh-CN" sz="2400" dirty="0"/>
          </a:p>
          <a:p>
            <a:pPr marL="342900" indent="-342900">
              <a:buFont typeface="Arial" panose="020B0604020202020204" pitchFamily="34" charset="0"/>
              <a:buChar char="•"/>
            </a:pPr>
            <a:r>
              <a:rPr lang="zh-CN" altLang="en-US" sz="2400" dirty="0"/>
              <a:t>跟随者（</a:t>
            </a:r>
            <a:r>
              <a:rPr lang="en-US" altLang="zh-CN" sz="2400" dirty="0"/>
              <a:t>Follower</a:t>
            </a:r>
            <a:r>
              <a:rPr lang="zh-CN" altLang="en-US" sz="2400" dirty="0"/>
              <a:t>）</a:t>
            </a:r>
            <a:endParaRPr lang="en-US" altLang="zh-CN" sz="2400" dirty="0"/>
          </a:p>
          <a:p>
            <a:pPr marL="342900" indent="-342900">
              <a:buFont typeface="Arial" panose="020B0604020202020204" pitchFamily="34" charset="0"/>
              <a:buChar char="•"/>
            </a:pPr>
            <a:r>
              <a:rPr lang="zh-CN" altLang="en-US" sz="2400" dirty="0"/>
              <a:t>候选人（</a:t>
            </a:r>
            <a:r>
              <a:rPr lang="en-US" altLang="zh-CN" sz="2400" dirty="0"/>
              <a:t>Candidate</a:t>
            </a:r>
            <a:r>
              <a:rPr lang="zh-CN" altLang="en-US" sz="2400" dirty="0"/>
              <a:t>）</a:t>
            </a:r>
            <a:endParaRPr lang="en-US" altLang="zh-CN" sz="2400" dirty="0"/>
          </a:p>
        </p:txBody>
      </p:sp>
      <p:grpSp>
        <p:nvGrpSpPr>
          <p:cNvPr id="13" name="组合 12">
            <a:extLst>
              <a:ext uri="{FF2B5EF4-FFF2-40B4-BE49-F238E27FC236}">
                <a16:creationId xmlns:a16="http://schemas.microsoft.com/office/drawing/2014/main" id="{3EC3E5C0-86E4-485A-8187-90483B437511}"/>
              </a:ext>
            </a:extLst>
          </p:cNvPr>
          <p:cNvGrpSpPr/>
          <p:nvPr/>
        </p:nvGrpSpPr>
        <p:grpSpPr>
          <a:xfrm>
            <a:off x="10403528" y="5305926"/>
            <a:ext cx="1616019" cy="1464214"/>
            <a:chOff x="710085" y="954254"/>
            <a:chExt cx="3583399" cy="3249149"/>
          </a:xfrm>
        </p:grpSpPr>
        <p:sp>
          <p:nvSpPr>
            <p:cNvPr id="14" name="圆角矩形 2">
              <a:extLst>
                <a:ext uri="{FF2B5EF4-FFF2-40B4-BE49-F238E27FC236}">
                  <a16:creationId xmlns:a16="http://schemas.microsoft.com/office/drawing/2014/main" id="{1701EC64-E8DE-4311-936C-6F69A868BE99}"/>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5" name="圆角矩形 3">
              <a:extLst>
                <a:ext uri="{FF2B5EF4-FFF2-40B4-BE49-F238E27FC236}">
                  <a16:creationId xmlns:a16="http://schemas.microsoft.com/office/drawing/2014/main" id="{83031C1C-803D-4312-B187-BBBA1BEA0C4A}"/>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6" name="圆角矩形 1">
              <a:extLst>
                <a:ext uri="{FF2B5EF4-FFF2-40B4-BE49-F238E27FC236}">
                  <a16:creationId xmlns:a16="http://schemas.microsoft.com/office/drawing/2014/main" id="{A74A529D-519B-48DB-8C33-95405D0C1A2C}"/>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17" name="圆角矩形 7">
              <a:extLst>
                <a:ext uri="{FF2B5EF4-FFF2-40B4-BE49-F238E27FC236}">
                  <a16:creationId xmlns:a16="http://schemas.microsoft.com/office/drawing/2014/main" id="{C59852E4-7E2D-47DF-ACC5-4BA7F92B1446}"/>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spTree>
    <p:extLst>
      <p:ext uri="{BB962C8B-B14F-4D97-AF65-F5344CB8AC3E}">
        <p14:creationId xmlns:p14="http://schemas.microsoft.com/office/powerpoint/2010/main" val="1142103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fade">
                                      <p:cBhvr>
                                        <p:cTn id="3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9" cy="1464214"/>
            <a:chOff x="710085" y="954254"/>
            <a:chExt cx="3583399"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2347502" cy="523220"/>
          </a:xfrm>
          <a:prstGeom prst="rect">
            <a:avLst/>
          </a:prstGeom>
          <a:noFill/>
        </p:spPr>
        <p:txBody>
          <a:bodyPr wrap="none" rtlCol="0">
            <a:spAutoFit/>
          </a:bodyPr>
          <a:lstStyle/>
          <a:p>
            <a:pPr lvl="0">
              <a:defRPr/>
            </a:pPr>
            <a:r>
              <a:rPr kumimoji="1" lang="en-US" altLang="zh-CN" sz="2800" dirty="0" err="1">
                <a:solidFill>
                  <a:srgbClr val="44546A"/>
                </a:solidFill>
                <a:latin typeface="思源黑体 Medium" panose="020B0600000000000000" pitchFamily="34" charset="-122"/>
                <a:ea typeface="思源黑体 Medium" panose="020B0600000000000000" pitchFamily="34" charset="-122"/>
              </a:rPr>
              <a:t>StartElection</a:t>
            </a:r>
            <a:endParaRPr kumimoji="1" lang="en-US" altLang="zh-CN" sz="2800" dirty="0">
              <a:solidFill>
                <a:srgbClr val="44546A"/>
              </a:solidFill>
              <a:latin typeface="思源黑体 Medium" panose="020B0600000000000000" pitchFamily="34" charset="-122"/>
              <a:ea typeface="思源黑体 Medium" panose="020B0600000000000000" pitchFamily="34" charset="-122"/>
            </a:endParaRPr>
          </a:p>
        </p:txBody>
      </p:sp>
      <p:sp>
        <p:nvSpPr>
          <p:cNvPr id="34" name="文本框 33">
            <a:extLst>
              <a:ext uri="{FF2B5EF4-FFF2-40B4-BE49-F238E27FC236}">
                <a16:creationId xmlns:a16="http://schemas.microsoft.com/office/drawing/2014/main" id="{9651D8AE-3754-449D-ABD5-B2B0B17F8811}"/>
              </a:ext>
            </a:extLst>
          </p:cNvPr>
          <p:cNvSpPr txBox="1"/>
          <p:nvPr/>
        </p:nvSpPr>
        <p:spPr>
          <a:xfrm>
            <a:off x="7824447" y="6411513"/>
            <a:ext cx="3774282" cy="215444"/>
          </a:xfrm>
          <a:prstGeom prst="rect">
            <a:avLst/>
          </a:prstGeom>
          <a:noFill/>
        </p:spPr>
        <p:txBody>
          <a:bodyPr wrap="square">
            <a:spAutoFit/>
          </a:bodyPr>
          <a:lstStyle/>
          <a:p>
            <a:r>
              <a:rPr lang="en-US" altLang="zh-CN" sz="800" dirty="0"/>
              <a:t>ppt of </a:t>
            </a:r>
            <a:r>
              <a:rPr lang="en-US" altLang="zh-CN" sz="800" dirty="0" err="1"/>
              <a:t>Xinyu</a:t>
            </a:r>
            <a:r>
              <a:rPr lang="en-US" altLang="zh-CN" sz="800" dirty="0"/>
              <a:t> Yang</a:t>
            </a:r>
            <a:r>
              <a:rPr lang="zh-CN" altLang="en-US" sz="800" dirty="0"/>
              <a:t>图片出处</a:t>
            </a:r>
          </a:p>
        </p:txBody>
      </p:sp>
      <p:pic>
        <p:nvPicPr>
          <p:cNvPr id="14" name="图片 13">
            <a:extLst>
              <a:ext uri="{FF2B5EF4-FFF2-40B4-BE49-F238E27FC236}">
                <a16:creationId xmlns:a16="http://schemas.microsoft.com/office/drawing/2014/main" id="{5B74565E-91DA-40D3-B3F6-34DC8BF553E5}"/>
              </a:ext>
            </a:extLst>
          </p:cNvPr>
          <p:cNvPicPr>
            <a:picLocks noChangeAspect="1"/>
          </p:cNvPicPr>
          <p:nvPr/>
        </p:nvPicPr>
        <p:blipFill>
          <a:blip r:embed="rId2"/>
          <a:stretch>
            <a:fillRect/>
          </a:stretch>
        </p:blipFill>
        <p:spPr>
          <a:xfrm>
            <a:off x="96332" y="1412170"/>
            <a:ext cx="6907337" cy="4375887"/>
          </a:xfrm>
          <a:prstGeom prst="rect">
            <a:avLst/>
          </a:prstGeom>
        </p:spPr>
      </p:pic>
      <p:sp>
        <p:nvSpPr>
          <p:cNvPr id="19" name="文本框 18">
            <a:extLst>
              <a:ext uri="{FF2B5EF4-FFF2-40B4-BE49-F238E27FC236}">
                <a16:creationId xmlns:a16="http://schemas.microsoft.com/office/drawing/2014/main" id="{09BF1C0D-B58C-4EDE-AFD2-A0B4E7D67133}"/>
              </a:ext>
            </a:extLst>
          </p:cNvPr>
          <p:cNvSpPr txBox="1"/>
          <p:nvPr/>
        </p:nvSpPr>
        <p:spPr>
          <a:xfrm>
            <a:off x="6152146" y="4793215"/>
            <a:ext cx="6096000" cy="400110"/>
          </a:xfrm>
          <a:prstGeom prst="rect">
            <a:avLst/>
          </a:prstGeom>
          <a:noFill/>
        </p:spPr>
        <p:txBody>
          <a:bodyPr wrap="square">
            <a:spAutoFit/>
          </a:bodyPr>
          <a:lstStyle/>
          <a:p>
            <a:r>
              <a:rPr lang="en-US" altLang="zh-CN" sz="2000" dirty="0"/>
              <a:t>Randomized election timeouts</a:t>
            </a:r>
            <a:endParaRPr lang="zh-CN" altLang="en-US" sz="2000" dirty="0"/>
          </a:p>
        </p:txBody>
      </p:sp>
      <p:sp>
        <p:nvSpPr>
          <p:cNvPr id="22" name="文本框 21">
            <a:extLst>
              <a:ext uri="{FF2B5EF4-FFF2-40B4-BE49-F238E27FC236}">
                <a16:creationId xmlns:a16="http://schemas.microsoft.com/office/drawing/2014/main" id="{47827660-8C7F-4A69-98FD-A4D684AA2373}"/>
              </a:ext>
            </a:extLst>
          </p:cNvPr>
          <p:cNvSpPr txBox="1"/>
          <p:nvPr/>
        </p:nvSpPr>
        <p:spPr>
          <a:xfrm>
            <a:off x="6096000" y="1502144"/>
            <a:ext cx="6152146" cy="400110"/>
          </a:xfrm>
          <a:prstGeom prst="rect">
            <a:avLst/>
          </a:prstGeom>
          <a:noFill/>
        </p:spPr>
        <p:txBody>
          <a:bodyPr wrap="square">
            <a:spAutoFit/>
          </a:bodyPr>
          <a:lstStyle/>
          <a:p>
            <a:r>
              <a:rPr lang="en-US" altLang="zh-CN" sz="2000" dirty="0"/>
              <a:t>A first-come-first-served basis</a:t>
            </a:r>
            <a:endParaRPr lang="zh-CN" altLang="en-US" sz="2000" dirty="0"/>
          </a:p>
        </p:txBody>
      </p:sp>
      <p:sp>
        <p:nvSpPr>
          <p:cNvPr id="23" name="文本框 22">
            <a:extLst>
              <a:ext uri="{FF2B5EF4-FFF2-40B4-BE49-F238E27FC236}">
                <a16:creationId xmlns:a16="http://schemas.microsoft.com/office/drawing/2014/main" id="{DF1098EA-3825-4CEB-9C5A-2613C482DA07}"/>
              </a:ext>
            </a:extLst>
          </p:cNvPr>
          <p:cNvSpPr txBox="1"/>
          <p:nvPr/>
        </p:nvSpPr>
        <p:spPr>
          <a:xfrm>
            <a:off x="6096000" y="2012968"/>
            <a:ext cx="6152146" cy="400110"/>
          </a:xfrm>
          <a:prstGeom prst="rect">
            <a:avLst/>
          </a:prstGeom>
          <a:noFill/>
        </p:spPr>
        <p:txBody>
          <a:bodyPr wrap="square">
            <a:spAutoFit/>
          </a:bodyPr>
          <a:lstStyle/>
          <a:p>
            <a:r>
              <a:rPr lang="en-US" altLang="zh-CN" sz="2000" dirty="0"/>
              <a:t>Election restriction</a:t>
            </a:r>
            <a:endParaRPr lang="zh-CN" altLang="en-US" sz="2000" dirty="0"/>
          </a:p>
        </p:txBody>
      </p:sp>
      <p:sp>
        <p:nvSpPr>
          <p:cNvPr id="18" name="文本框 17">
            <a:extLst>
              <a:ext uri="{FF2B5EF4-FFF2-40B4-BE49-F238E27FC236}">
                <a16:creationId xmlns:a16="http://schemas.microsoft.com/office/drawing/2014/main" id="{CA6F7395-6E14-4FC0-B247-99E3C1F8FBAB}"/>
              </a:ext>
            </a:extLst>
          </p:cNvPr>
          <p:cNvSpPr txBox="1"/>
          <p:nvPr/>
        </p:nvSpPr>
        <p:spPr>
          <a:xfrm>
            <a:off x="6460295" y="2559364"/>
            <a:ext cx="5423555" cy="2031325"/>
          </a:xfrm>
          <a:prstGeom prst="rect">
            <a:avLst/>
          </a:prstGeom>
          <a:noFill/>
        </p:spPr>
        <p:txBody>
          <a:bodyPr wrap="square">
            <a:spAutoFit/>
          </a:bodyPr>
          <a:lstStyle/>
          <a:p>
            <a:r>
              <a:rPr lang="en-US" altLang="zh-CN" dirty="0"/>
              <a:t>A candidate must contact a majority of the cluster in order to be elected, which means that every committed entry must be present in at least one of those servers. If the candidate’s log is at least as up-to-date as any other log in that majority (where “up-to-date” is defined precisely below), then it will hold all the committed entries.</a:t>
            </a:r>
            <a:endParaRPr lang="zh-CN" altLang="en-US" dirty="0"/>
          </a:p>
        </p:txBody>
      </p:sp>
    </p:spTree>
    <p:extLst>
      <p:ext uri="{BB962C8B-B14F-4D97-AF65-F5344CB8AC3E}">
        <p14:creationId xmlns:p14="http://schemas.microsoft.com/office/powerpoint/2010/main" val="4140744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25473A6-B723-4734-ADDA-C2532F71FEFB}"/>
              </a:ext>
            </a:extLst>
          </p:cNvPr>
          <p:cNvGrpSpPr/>
          <p:nvPr/>
        </p:nvGrpSpPr>
        <p:grpSpPr>
          <a:xfrm>
            <a:off x="10403528" y="5305926"/>
            <a:ext cx="1616019" cy="1464214"/>
            <a:chOff x="710085" y="954254"/>
            <a:chExt cx="3583399" cy="3249149"/>
          </a:xfrm>
        </p:grpSpPr>
        <p:sp>
          <p:nvSpPr>
            <p:cNvPr id="2" name="圆角矩形 2">
              <a:extLst>
                <a:ext uri="{FF2B5EF4-FFF2-40B4-BE49-F238E27FC236}">
                  <a16:creationId xmlns:a16="http://schemas.microsoft.com/office/drawing/2014/main" id="{75B24299-9716-493D-AF1D-B1AEBECA5755}"/>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 name="圆角矩形 3">
              <a:extLst>
                <a:ext uri="{FF2B5EF4-FFF2-40B4-BE49-F238E27FC236}">
                  <a16:creationId xmlns:a16="http://schemas.microsoft.com/office/drawing/2014/main" id="{6630A36B-1D3B-45B6-B2AE-3A74F8A8EF74}"/>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4" name="圆角矩形 1">
              <a:extLst>
                <a:ext uri="{FF2B5EF4-FFF2-40B4-BE49-F238E27FC236}">
                  <a16:creationId xmlns:a16="http://schemas.microsoft.com/office/drawing/2014/main" id="{E2607730-6CAE-4B8D-BAEB-806C12E9ECCA}"/>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5" name="圆角矩形 7">
              <a:extLst>
                <a:ext uri="{FF2B5EF4-FFF2-40B4-BE49-F238E27FC236}">
                  <a16:creationId xmlns:a16="http://schemas.microsoft.com/office/drawing/2014/main" id="{F6DCC77D-151D-44A3-8845-19CFFFD69999}"/>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11" name="组合 10">
            <a:extLst>
              <a:ext uri="{FF2B5EF4-FFF2-40B4-BE49-F238E27FC236}">
                <a16:creationId xmlns:a16="http://schemas.microsoft.com/office/drawing/2014/main" id="{B927166D-F6C5-4FC3-904C-208ED2ADD25B}"/>
              </a:ext>
            </a:extLst>
          </p:cNvPr>
          <p:cNvGrpSpPr/>
          <p:nvPr/>
        </p:nvGrpSpPr>
        <p:grpSpPr>
          <a:xfrm>
            <a:off x="232510" y="124326"/>
            <a:ext cx="1271437" cy="958516"/>
            <a:chOff x="753878" y="684453"/>
            <a:chExt cx="3019809" cy="2160000"/>
          </a:xfrm>
        </p:grpSpPr>
        <p:sp>
          <p:nvSpPr>
            <p:cNvPr id="7" name="圆角矩形 1">
              <a:extLst>
                <a:ext uri="{FF2B5EF4-FFF2-40B4-BE49-F238E27FC236}">
                  <a16:creationId xmlns:a16="http://schemas.microsoft.com/office/drawing/2014/main" id="{0CC02B77-08F8-4A91-B8D4-54E999FCA515}"/>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8" name="圆角矩形 2">
              <a:extLst>
                <a:ext uri="{FF2B5EF4-FFF2-40B4-BE49-F238E27FC236}">
                  <a16:creationId xmlns:a16="http://schemas.microsoft.com/office/drawing/2014/main" id="{AE5662D7-D5CC-4EF6-ADCA-AE7CD794456C}"/>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9" name="圆角矩形 3">
              <a:extLst>
                <a:ext uri="{FF2B5EF4-FFF2-40B4-BE49-F238E27FC236}">
                  <a16:creationId xmlns:a16="http://schemas.microsoft.com/office/drawing/2014/main" id="{4600091F-04C7-4A45-8B6D-D3E060736392}"/>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10" name="圆角矩形 4">
              <a:extLst>
                <a:ext uri="{FF2B5EF4-FFF2-40B4-BE49-F238E27FC236}">
                  <a16:creationId xmlns:a16="http://schemas.microsoft.com/office/drawing/2014/main" id="{ED2B6B8C-1D73-4A0A-945A-6E0C19245062}"/>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
        <p:nvSpPr>
          <p:cNvPr id="12" name="文本框 11">
            <a:extLst>
              <a:ext uri="{FF2B5EF4-FFF2-40B4-BE49-F238E27FC236}">
                <a16:creationId xmlns:a16="http://schemas.microsoft.com/office/drawing/2014/main" id="{3DCC8D8C-0F30-4DAA-9AC2-FB888781CE41}"/>
              </a:ext>
            </a:extLst>
          </p:cNvPr>
          <p:cNvSpPr txBox="1"/>
          <p:nvPr/>
        </p:nvSpPr>
        <p:spPr>
          <a:xfrm>
            <a:off x="1638978" y="306205"/>
            <a:ext cx="4060150" cy="523220"/>
          </a:xfrm>
          <a:prstGeom prst="rect">
            <a:avLst/>
          </a:prstGeom>
          <a:noFill/>
        </p:spPr>
        <p:txBody>
          <a:bodyPr wrap="none" rtlCol="0">
            <a:spAutoFit/>
          </a:bodyPr>
          <a:lstStyle/>
          <a:p>
            <a:pPr lvl="0">
              <a:defRPr/>
            </a:pPr>
            <a:r>
              <a:rPr kumimoji="1" lang="en-US" altLang="zh-CN" sz="2800" dirty="0">
                <a:solidFill>
                  <a:srgbClr val="44546A"/>
                </a:solidFill>
                <a:latin typeface="思源黑体 Medium" panose="020B0600000000000000" pitchFamily="34" charset="-122"/>
                <a:ea typeface="思源黑体 Medium" panose="020B0600000000000000" pitchFamily="34" charset="-122"/>
              </a:rPr>
              <a:t>Raft</a:t>
            </a:r>
            <a:r>
              <a:rPr kumimoji="1" lang="en-US" altLang="zh-CN" sz="1000" dirty="0">
                <a:solidFill>
                  <a:srgbClr val="44546A"/>
                </a:solidFill>
                <a:latin typeface="思源黑体 Medium" panose="020B0600000000000000" pitchFamily="34" charset="-122"/>
                <a:ea typeface="思源黑体 Medium" panose="020B0600000000000000" pitchFamily="34" charset="-122"/>
              </a:rPr>
              <a:t> </a:t>
            </a:r>
            <a:r>
              <a:rPr kumimoji="1" lang="en-US" altLang="zh-CN" sz="2800" dirty="0">
                <a:solidFill>
                  <a:srgbClr val="44546A"/>
                </a:solidFill>
                <a:latin typeface="思源黑体 Medium" panose="020B0600000000000000" pitchFamily="34" charset="-122"/>
                <a:ea typeface="思源黑体 Medium" panose="020B0600000000000000" pitchFamily="34" charset="-122"/>
              </a:rPr>
              <a:t>Server</a:t>
            </a:r>
            <a:r>
              <a:rPr kumimoji="1" lang="zh-CN" altLang="en-US" sz="2800" dirty="0">
                <a:solidFill>
                  <a:srgbClr val="44546A"/>
                </a:solidFill>
                <a:latin typeface="思源黑体 Medium" panose="020B0600000000000000" pitchFamily="34" charset="-122"/>
                <a:ea typeface="思源黑体 Medium" panose="020B0600000000000000" pitchFamily="34" charset="-122"/>
              </a:rPr>
              <a:t>模型</a:t>
            </a:r>
            <a:r>
              <a:rPr kumimoji="1" lang="en-US" altLang="zh-CN" sz="2800" dirty="0">
                <a:solidFill>
                  <a:srgbClr val="44546A"/>
                </a:solidFill>
                <a:latin typeface="思源黑体 Medium" panose="020B0600000000000000" pitchFamily="34" charset="-122"/>
                <a:ea typeface="思源黑体 Medium" panose="020B0600000000000000" pitchFamily="34" charset="-122"/>
              </a:rPr>
              <a:t>——log</a:t>
            </a:r>
          </a:p>
        </p:txBody>
      </p:sp>
      <p:sp>
        <p:nvSpPr>
          <p:cNvPr id="34" name="文本框 33">
            <a:extLst>
              <a:ext uri="{FF2B5EF4-FFF2-40B4-BE49-F238E27FC236}">
                <a16:creationId xmlns:a16="http://schemas.microsoft.com/office/drawing/2014/main" id="{9651D8AE-3754-449D-ABD5-B2B0B17F8811}"/>
              </a:ext>
            </a:extLst>
          </p:cNvPr>
          <p:cNvSpPr txBox="1"/>
          <p:nvPr/>
        </p:nvSpPr>
        <p:spPr>
          <a:xfrm>
            <a:off x="7824447" y="6411513"/>
            <a:ext cx="3774282" cy="215444"/>
          </a:xfrm>
          <a:prstGeom prst="rect">
            <a:avLst/>
          </a:prstGeom>
          <a:noFill/>
        </p:spPr>
        <p:txBody>
          <a:bodyPr wrap="square">
            <a:spAutoFit/>
          </a:bodyPr>
          <a:lstStyle/>
          <a:p>
            <a:r>
              <a:rPr lang="en-US" altLang="zh-CN" sz="800" dirty="0">
                <a:hlinkClick r:id="rId2"/>
              </a:rPr>
              <a:t>GitHub - </a:t>
            </a:r>
            <a:r>
              <a:rPr lang="en-US" altLang="zh-CN" sz="800" dirty="0" err="1">
                <a:hlinkClick r:id="rId2"/>
              </a:rPr>
              <a:t>maemual</a:t>
            </a:r>
            <a:r>
              <a:rPr lang="en-US" altLang="zh-CN" sz="800" dirty="0">
                <a:hlinkClick r:id="rId2"/>
              </a:rPr>
              <a:t>/raft-</a:t>
            </a:r>
            <a:r>
              <a:rPr lang="en-US" altLang="zh-CN" sz="800" dirty="0" err="1">
                <a:hlinkClick r:id="rId2"/>
              </a:rPr>
              <a:t>zh_cn</a:t>
            </a:r>
            <a:r>
              <a:rPr lang="en-US" altLang="zh-CN" sz="800" dirty="0">
                <a:hlinkClick r:id="rId2"/>
              </a:rPr>
              <a:t>: Raft</a:t>
            </a:r>
            <a:r>
              <a:rPr lang="zh-CN" altLang="en-US" sz="800" dirty="0">
                <a:hlinkClick r:id="rId2"/>
              </a:rPr>
              <a:t>一致性算法论文</a:t>
            </a:r>
            <a:r>
              <a:rPr lang="zh-CN" altLang="en-US" sz="800" dirty="0"/>
              <a:t> 图片出处</a:t>
            </a:r>
          </a:p>
        </p:txBody>
      </p:sp>
      <p:sp>
        <p:nvSpPr>
          <p:cNvPr id="20" name="文本框 19">
            <a:extLst>
              <a:ext uri="{FF2B5EF4-FFF2-40B4-BE49-F238E27FC236}">
                <a16:creationId xmlns:a16="http://schemas.microsoft.com/office/drawing/2014/main" id="{F1489B26-BA55-4E9D-B965-955DA63106C5}"/>
              </a:ext>
            </a:extLst>
          </p:cNvPr>
          <p:cNvSpPr txBox="1"/>
          <p:nvPr/>
        </p:nvSpPr>
        <p:spPr>
          <a:xfrm>
            <a:off x="7200367" y="1587588"/>
            <a:ext cx="2511221" cy="646331"/>
          </a:xfrm>
          <a:prstGeom prst="rect">
            <a:avLst/>
          </a:prstGeom>
          <a:noFill/>
        </p:spPr>
        <p:txBody>
          <a:bodyPr wrap="square">
            <a:spAutoFit/>
          </a:bodyPr>
          <a:lstStyle/>
          <a:p>
            <a:r>
              <a:rPr lang="en-US" altLang="zh-CN" sz="3600" dirty="0"/>
              <a:t>Log</a:t>
            </a:r>
            <a:r>
              <a:rPr lang="zh-CN" altLang="en-US" sz="3600" dirty="0"/>
              <a:t>的分类</a:t>
            </a:r>
          </a:p>
        </p:txBody>
      </p:sp>
      <p:sp>
        <p:nvSpPr>
          <p:cNvPr id="22" name="文本框 21">
            <a:extLst>
              <a:ext uri="{FF2B5EF4-FFF2-40B4-BE49-F238E27FC236}">
                <a16:creationId xmlns:a16="http://schemas.microsoft.com/office/drawing/2014/main" id="{F00C5907-A183-4A3C-8046-B96BB9AD221B}"/>
              </a:ext>
            </a:extLst>
          </p:cNvPr>
          <p:cNvSpPr txBox="1"/>
          <p:nvPr/>
        </p:nvSpPr>
        <p:spPr>
          <a:xfrm>
            <a:off x="7535882" y="2732542"/>
            <a:ext cx="4389380" cy="1815882"/>
          </a:xfrm>
          <a:prstGeom prst="rect">
            <a:avLst/>
          </a:prstGeom>
          <a:noFill/>
        </p:spPr>
        <p:txBody>
          <a:bodyPr wrap="square">
            <a:spAutoFit/>
          </a:bodyPr>
          <a:lstStyle/>
          <a:p>
            <a:pPr marL="457200" indent="-457200">
              <a:buFont typeface="Arial" panose="020B0604020202020204" pitchFamily="34" charset="0"/>
              <a:buChar char="•"/>
            </a:pPr>
            <a:r>
              <a:rPr lang="en-US" altLang="zh-CN" sz="2800" dirty="0"/>
              <a:t>Successfully-Appended</a:t>
            </a:r>
          </a:p>
          <a:p>
            <a:pPr marL="457200" indent="-457200">
              <a:buFont typeface="Arial" panose="020B0604020202020204" pitchFamily="34" charset="0"/>
              <a:buChar char="•"/>
            </a:pPr>
            <a:r>
              <a:rPr lang="en-US" altLang="zh-CN" sz="2800" dirty="0"/>
              <a:t>Committed</a:t>
            </a:r>
          </a:p>
          <a:p>
            <a:pPr marL="457200" indent="-457200">
              <a:buFont typeface="Arial" panose="020B0604020202020204" pitchFamily="34" charset="0"/>
              <a:buChar char="•"/>
            </a:pPr>
            <a:r>
              <a:rPr lang="en-US" altLang="zh-CN" sz="2800" dirty="0"/>
              <a:t>Applied</a:t>
            </a:r>
          </a:p>
          <a:p>
            <a:pPr marL="457200" indent="-457200">
              <a:buFont typeface="Arial" panose="020B0604020202020204" pitchFamily="34" charset="0"/>
              <a:buChar char="•"/>
            </a:pPr>
            <a:r>
              <a:rPr lang="en-US" altLang="zh-CN" sz="2800" dirty="0"/>
              <a:t>Compacted</a:t>
            </a:r>
          </a:p>
        </p:txBody>
      </p:sp>
      <p:pic>
        <p:nvPicPr>
          <p:cNvPr id="23" name="图片 22">
            <a:extLst>
              <a:ext uri="{FF2B5EF4-FFF2-40B4-BE49-F238E27FC236}">
                <a16:creationId xmlns:a16="http://schemas.microsoft.com/office/drawing/2014/main" id="{4B3454EC-D5D6-4523-8182-E2AC3C1E3474}"/>
              </a:ext>
            </a:extLst>
          </p:cNvPr>
          <p:cNvPicPr>
            <a:picLocks noChangeAspect="1"/>
          </p:cNvPicPr>
          <p:nvPr/>
        </p:nvPicPr>
        <p:blipFill>
          <a:blip r:embed="rId3"/>
          <a:stretch>
            <a:fillRect/>
          </a:stretch>
        </p:blipFill>
        <p:spPr>
          <a:xfrm>
            <a:off x="0" y="1180340"/>
            <a:ext cx="7327510" cy="5043226"/>
          </a:xfrm>
          <a:prstGeom prst="rect">
            <a:avLst/>
          </a:prstGeom>
        </p:spPr>
      </p:pic>
      <p:grpSp>
        <p:nvGrpSpPr>
          <p:cNvPr id="18" name="组合 17">
            <a:extLst>
              <a:ext uri="{FF2B5EF4-FFF2-40B4-BE49-F238E27FC236}">
                <a16:creationId xmlns:a16="http://schemas.microsoft.com/office/drawing/2014/main" id="{A34C33B7-CF7D-4B41-9AE7-5CFF004553E3}"/>
              </a:ext>
            </a:extLst>
          </p:cNvPr>
          <p:cNvGrpSpPr/>
          <p:nvPr/>
        </p:nvGrpSpPr>
        <p:grpSpPr>
          <a:xfrm>
            <a:off x="10437756" y="5270412"/>
            <a:ext cx="1616019" cy="1464214"/>
            <a:chOff x="710085" y="954254"/>
            <a:chExt cx="3583399" cy="3249149"/>
          </a:xfrm>
        </p:grpSpPr>
        <p:sp>
          <p:nvSpPr>
            <p:cNvPr id="19" name="圆角矩形 2">
              <a:extLst>
                <a:ext uri="{FF2B5EF4-FFF2-40B4-BE49-F238E27FC236}">
                  <a16:creationId xmlns:a16="http://schemas.microsoft.com/office/drawing/2014/main" id="{B10DBEE9-B3F9-4122-A1A6-9ABA6C4390A4}"/>
                </a:ext>
              </a:extLst>
            </p:cNvPr>
            <p:cNvSpPr/>
            <p:nvPr/>
          </p:nvSpPr>
          <p:spPr>
            <a:xfrm>
              <a:off x="1172648" y="380607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21" name="圆角矩形 3">
              <a:extLst>
                <a:ext uri="{FF2B5EF4-FFF2-40B4-BE49-F238E27FC236}">
                  <a16:creationId xmlns:a16="http://schemas.microsoft.com/office/drawing/2014/main" id="{84BB7571-C837-4DF6-AE97-7924027BFF9C}"/>
                </a:ext>
              </a:extLst>
            </p:cNvPr>
            <p:cNvSpPr/>
            <p:nvPr/>
          </p:nvSpPr>
          <p:spPr>
            <a:xfrm>
              <a:off x="710085" y="394316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24" name="圆角矩形 1">
              <a:extLst>
                <a:ext uri="{FF2B5EF4-FFF2-40B4-BE49-F238E27FC236}">
                  <a16:creationId xmlns:a16="http://schemas.microsoft.com/office/drawing/2014/main" id="{B0ABB99D-21F0-47C1-9B66-F0291D292CD2}"/>
                </a:ext>
              </a:extLst>
            </p:cNvPr>
            <p:cNvSpPr/>
            <p:nvPr/>
          </p:nvSpPr>
          <p:spPr>
            <a:xfrm>
              <a:off x="1172648" y="954254"/>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sp>
          <p:nvSpPr>
            <p:cNvPr id="25" name="圆角矩形 7">
              <a:extLst>
                <a:ext uri="{FF2B5EF4-FFF2-40B4-BE49-F238E27FC236}">
                  <a16:creationId xmlns:a16="http://schemas.microsoft.com/office/drawing/2014/main" id="{5CE45FF5-A2C7-46DC-975D-0D8F5800373F}"/>
                </a:ext>
              </a:extLst>
            </p:cNvPr>
            <p:cNvSpPr/>
            <p:nvPr/>
          </p:nvSpPr>
          <p:spPr>
            <a:xfrm>
              <a:off x="4084414" y="145398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思源宋体 CN Medium" panose="02020500000000000000" pitchFamily="18" charset="-122"/>
                <a:ea typeface="思源宋体 CN Medium" panose="02020500000000000000" pitchFamily="18" charset="-122"/>
              </a:endParaRPr>
            </a:p>
          </p:txBody>
        </p:sp>
      </p:grpSp>
      <p:grpSp>
        <p:nvGrpSpPr>
          <p:cNvPr id="26" name="组合 25">
            <a:extLst>
              <a:ext uri="{FF2B5EF4-FFF2-40B4-BE49-F238E27FC236}">
                <a16:creationId xmlns:a16="http://schemas.microsoft.com/office/drawing/2014/main" id="{F45032B5-B7C4-4327-B90A-B2BFD4D86F76}"/>
              </a:ext>
            </a:extLst>
          </p:cNvPr>
          <p:cNvGrpSpPr/>
          <p:nvPr/>
        </p:nvGrpSpPr>
        <p:grpSpPr>
          <a:xfrm>
            <a:off x="266738" y="88812"/>
            <a:ext cx="1271437" cy="958516"/>
            <a:chOff x="753878" y="684453"/>
            <a:chExt cx="3019809" cy="2160000"/>
          </a:xfrm>
        </p:grpSpPr>
        <p:sp>
          <p:nvSpPr>
            <p:cNvPr id="28" name="圆角矩形 1">
              <a:extLst>
                <a:ext uri="{FF2B5EF4-FFF2-40B4-BE49-F238E27FC236}">
                  <a16:creationId xmlns:a16="http://schemas.microsoft.com/office/drawing/2014/main" id="{D1B7D81B-3FCF-4E01-B42B-F3A61994F37E}"/>
                </a:ext>
              </a:extLst>
            </p:cNvPr>
            <p:cNvSpPr/>
            <p:nvPr/>
          </p:nvSpPr>
          <p:spPr>
            <a:xfrm>
              <a:off x="1316541" y="684453"/>
              <a:ext cx="2160000" cy="2160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29" name="圆角矩形 2">
              <a:extLst>
                <a:ext uri="{FF2B5EF4-FFF2-40B4-BE49-F238E27FC236}">
                  <a16:creationId xmlns:a16="http://schemas.microsoft.com/office/drawing/2014/main" id="{8C2898B2-A1DA-4A9E-A5E9-5F9576DD311D}"/>
                </a:ext>
              </a:extLst>
            </p:cNvPr>
            <p:cNvSpPr/>
            <p:nvPr/>
          </p:nvSpPr>
          <p:spPr>
            <a:xfrm>
              <a:off x="753878" y="1440694"/>
              <a:ext cx="243152" cy="243152"/>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0" name="圆角矩形 3">
              <a:extLst>
                <a:ext uri="{FF2B5EF4-FFF2-40B4-BE49-F238E27FC236}">
                  <a16:creationId xmlns:a16="http://schemas.microsoft.com/office/drawing/2014/main" id="{B83CC05B-4B58-4C37-AC05-5EE2D6C4F496}"/>
                </a:ext>
              </a:extLst>
            </p:cNvPr>
            <p:cNvSpPr/>
            <p:nvPr/>
          </p:nvSpPr>
          <p:spPr>
            <a:xfrm>
              <a:off x="997030" y="1903558"/>
              <a:ext cx="127491" cy="127491"/>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sp>
          <p:nvSpPr>
            <p:cNvPr id="31" name="圆角矩形 4">
              <a:extLst>
                <a:ext uri="{FF2B5EF4-FFF2-40B4-BE49-F238E27FC236}">
                  <a16:creationId xmlns:a16="http://schemas.microsoft.com/office/drawing/2014/main" id="{28F65E9B-A338-40B4-8010-1AAD53CC1286}"/>
                </a:ext>
              </a:extLst>
            </p:cNvPr>
            <p:cNvSpPr/>
            <p:nvPr/>
          </p:nvSpPr>
          <p:spPr>
            <a:xfrm>
              <a:off x="3564617" y="1336900"/>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a:ea typeface="思源黑体 CN Regular"/>
                <a:cs typeface="+mn-cs"/>
              </a:endParaRPr>
            </a:p>
          </p:txBody>
        </p:sp>
      </p:grpSp>
    </p:spTree>
    <p:extLst>
      <p:ext uri="{BB962C8B-B14F-4D97-AF65-F5344CB8AC3E}">
        <p14:creationId xmlns:p14="http://schemas.microsoft.com/office/powerpoint/2010/main" val="2885022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671</Words>
  <Application>Microsoft Office PowerPoint</Application>
  <PresentationFormat>宽屏</PresentationFormat>
  <Paragraphs>148</Paragraphs>
  <Slides>19</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OpenSans-Regular</vt:lpstr>
      <vt:lpstr>DengXian</vt:lpstr>
      <vt:lpstr>DengXian</vt:lpstr>
      <vt:lpstr>思源黑体 CN Regular</vt:lpstr>
      <vt:lpstr>思源黑体 Medium</vt:lpstr>
      <vt:lpstr>思源宋体 CN Medium</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lhtie</cp:lastModifiedBy>
  <cp:revision>40</cp:revision>
  <dcterms:created xsi:type="dcterms:W3CDTF">2021-07-16T05:29:27Z</dcterms:created>
  <dcterms:modified xsi:type="dcterms:W3CDTF">2022-06-29T14:36:09Z</dcterms:modified>
</cp:coreProperties>
</file>